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5" r:id="rId2"/>
  </p:sldMasterIdLst>
  <p:notesMasterIdLst>
    <p:notesMasterId r:id="rId37"/>
  </p:notesMasterIdLst>
  <p:sldIdLst>
    <p:sldId id="256" r:id="rId3"/>
    <p:sldId id="269" r:id="rId4"/>
    <p:sldId id="271" r:id="rId5"/>
    <p:sldId id="288" r:id="rId6"/>
    <p:sldId id="274" r:id="rId7"/>
    <p:sldId id="281" r:id="rId8"/>
    <p:sldId id="280" r:id="rId9"/>
    <p:sldId id="286" r:id="rId10"/>
    <p:sldId id="285" r:id="rId11"/>
    <p:sldId id="292" r:id="rId12"/>
    <p:sldId id="297" r:id="rId13"/>
    <p:sldId id="296" r:id="rId14"/>
    <p:sldId id="311" r:id="rId15"/>
    <p:sldId id="312" r:id="rId16"/>
    <p:sldId id="293" r:id="rId17"/>
    <p:sldId id="295" r:id="rId18"/>
    <p:sldId id="298" r:id="rId19"/>
    <p:sldId id="291" r:id="rId20"/>
    <p:sldId id="290" r:id="rId21"/>
    <p:sldId id="289" r:id="rId22"/>
    <p:sldId id="299" r:id="rId23"/>
    <p:sldId id="301" r:id="rId24"/>
    <p:sldId id="303" r:id="rId25"/>
    <p:sldId id="304" r:id="rId26"/>
    <p:sldId id="310" r:id="rId27"/>
    <p:sldId id="308" r:id="rId28"/>
    <p:sldId id="306" r:id="rId29"/>
    <p:sldId id="307" r:id="rId30"/>
    <p:sldId id="294" r:id="rId31"/>
    <p:sldId id="272" r:id="rId32"/>
    <p:sldId id="259" r:id="rId33"/>
    <p:sldId id="273" r:id="rId34"/>
    <p:sldId id="275" r:id="rId35"/>
    <p:sldId id="279"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Ebrima" panose="02000000000000000000" pitchFamily="2" charset="0"/>
      <p:regular r:id="rId42"/>
      <p:bold r:id="rId43"/>
    </p:embeddedFont>
    <p:embeddedFont>
      <p:font typeface="Lato" panose="020F0502020204030203" pitchFamily="34" charset="0"/>
      <p:regular r:id="rId44"/>
      <p:bold r:id="rId45"/>
      <p:italic r:id="rId46"/>
      <p:boldItalic r:id="rId47"/>
    </p:embeddedFont>
    <p:embeddedFont>
      <p:font typeface="Lato Black" panose="020F0502020204030203" pitchFamily="34" charset="0"/>
      <p:bold r:id="rId48"/>
      <p:boldItalic r:id="rId49"/>
    </p:embeddedFont>
    <p:embeddedFont>
      <p:font typeface="Open Sans" panose="020B0606030504020204" pitchFamily="34" charset="0"/>
      <p:regular r:id="rId50"/>
      <p:bold r:id="rId51"/>
      <p:italic r:id="rId52"/>
      <p:boldItalic r:id="rId53"/>
    </p:embeddedFont>
    <p:embeddedFont>
      <p:font typeface="Open Sans Semibold" panose="020B0706030804020204" pitchFamily="34" charset="0"/>
      <p:bold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775"/>
    <a:srgbClr val="B4BFBD"/>
    <a:srgbClr val="F4E37A"/>
    <a:srgbClr val="059DAE"/>
    <a:srgbClr val="FFA329"/>
    <a:srgbClr val="007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5578" autoAdjust="0"/>
  </p:normalViewPr>
  <p:slideViewPr>
    <p:cSldViewPr snapToGrid="0">
      <p:cViewPr varScale="1">
        <p:scale>
          <a:sx n="70" d="100"/>
          <a:sy n="70" d="100"/>
        </p:scale>
        <p:origin x="1738"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solidFill>
                  <a:schemeClr val="tx1"/>
                </a:solidFill>
              </a:rPr>
              <a:t>Which of the following best describes your role?</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Which of the following best describes your role?</c:v>
                </c:pt>
              </c:strCache>
            </c:strRef>
          </c:tx>
          <c:dPt>
            <c:idx val="0"/>
            <c:bubble3D val="0"/>
            <c:spPr>
              <a:solidFill>
                <a:srgbClr val="F4E37A"/>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E88-49A3-B5A4-054BEDB2C43C}"/>
              </c:ext>
            </c:extLst>
          </c:dPt>
          <c:dPt>
            <c:idx val="1"/>
            <c:bubble3D val="0"/>
            <c:spPr>
              <a:solidFill>
                <a:srgbClr val="059DAE"/>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CE88-49A3-B5A4-054BEDB2C43C}"/>
              </c:ext>
            </c:extLst>
          </c:dPt>
          <c:dPt>
            <c:idx val="2"/>
            <c:bubble3D val="0"/>
            <c:spPr>
              <a:solidFill>
                <a:srgbClr val="FFA32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E88-49A3-B5A4-054BEDB2C43C}"/>
              </c:ext>
            </c:extLst>
          </c:dPt>
          <c:dPt>
            <c:idx val="3"/>
            <c:bubble3D val="0"/>
            <c:spPr>
              <a:solidFill>
                <a:srgbClr val="007298"/>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CE88-49A3-B5A4-054BEDB2C43C}"/>
              </c:ext>
            </c:extLst>
          </c:dPt>
          <c:dPt>
            <c:idx val="4"/>
            <c:bubble3D val="0"/>
            <c:spPr>
              <a:solidFill>
                <a:srgbClr val="60777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CE88-49A3-B5A4-054BEDB2C43C}"/>
              </c:ext>
            </c:extLst>
          </c:dPt>
          <c:dPt>
            <c:idx val="5"/>
            <c:bubble3D val="0"/>
            <c:spPr>
              <a:solidFill>
                <a:srgbClr val="B4BFB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E88-49A3-B5A4-054BEDB2C43C}"/>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3AD90228-36AA-4281-A218-95DAE75AC671}" type="CATEGORYNAME">
                      <a:rPr lang="en-US">
                        <a:solidFill>
                          <a:srgbClr val="F4E37A"/>
                        </a:solidFill>
                      </a:rPr>
                      <a:pPr>
                        <a:defRPr/>
                      </a:pPr>
                      <a:t>[CATEGORY NAME]</a:t>
                    </a:fld>
                    <a:r>
                      <a:rPr lang="en-US" baseline="0" dirty="0"/>
                      <a:t>
</a:t>
                    </a:r>
                    <a:fld id="{CCCF7614-CC8C-4678-B61B-B4E884B7D79A}" type="PERCENTAGE">
                      <a:rPr lang="en-US" baseline="0">
                        <a:solidFill>
                          <a:srgbClr val="F4E37A"/>
                        </a:solidFill>
                      </a:rPr>
                      <a:pPr>
                        <a:defRPr/>
                      </a:pPr>
                      <a:t>[PERCENTAGE]</a:t>
                    </a:fld>
                    <a:endParaRPr lang="en-US" baseline="0" dirty="0"/>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6616592393264055"/>
                      <c:h val="9.423862512735455E-2"/>
                    </c:manualLayout>
                  </c15:layout>
                  <c15:dlblFieldTable/>
                  <c15:showDataLabelsRange val="0"/>
                </c:ext>
                <c:ext xmlns:c16="http://schemas.microsoft.com/office/drawing/2014/chart" uri="{C3380CC4-5D6E-409C-BE32-E72D297353CC}">
                  <c16:uniqueId val="{00000003-CE88-49A3-B5A4-054BEDB2C43C}"/>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EA772CD9-FEEA-43DF-A2EA-38D6602369FF}" type="CATEGORYNAME">
                      <a:rPr lang="en-US">
                        <a:solidFill>
                          <a:srgbClr val="059DAE"/>
                        </a:solidFill>
                      </a:rPr>
                      <a:pPr>
                        <a:defRPr>
                          <a:solidFill>
                            <a:schemeClr val="accent1"/>
                          </a:solidFill>
                        </a:defRPr>
                      </a:pPr>
                      <a:t>[CATEGORY NAME]</a:t>
                    </a:fld>
                    <a:r>
                      <a:rPr lang="en-US" baseline="0" dirty="0">
                        <a:solidFill>
                          <a:srgbClr val="059DAE"/>
                        </a:solidFill>
                      </a:rPr>
                      <a:t>
</a:t>
                    </a:r>
                    <a:fld id="{1900AB57-620E-4E52-89D6-59F9853E52FD}" type="PERCENTAGE">
                      <a:rPr lang="en-US" baseline="0">
                        <a:solidFill>
                          <a:srgbClr val="059DAE"/>
                        </a:solidFill>
                      </a:rPr>
                      <a:pPr>
                        <a:defRPr>
                          <a:solidFill>
                            <a:schemeClr val="accent1"/>
                          </a:solidFill>
                        </a:defRPr>
                      </a:pPr>
                      <a:t>[PERCENTAGE]</a:t>
                    </a:fld>
                    <a:endParaRPr lang="en-US" baseline="0" dirty="0">
                      <a:solidFill>
                        <a:srgbClr val="059DAE"/>
                      </a:solidFill>
                    </a:endParaRP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E88-49A3-B5A4-054BEDB2C43C}"/>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3CD60F9D-5F70-4148-AE56-03B562F4F269}" type="CATEGORYNAME">
                      <a:rPr lang="en-US">
                        <a:solidFill>
                          <a:srgbClr val="FFA329"/>
                        </a:solidFill>
                      </a:rPr>
                      <a:pPr>
                        <a:defRPr>
                          <a:solidFill>
                            <a:schemeClr val="accent1"/>
                          </a:solidFill>
                        </a:defRPr>
                      </a:pPr>
                      <a:t>[CATEGORY NAME]</a:t>
                    </a:fld>
                    <a:r>
                      <a:rPr lang="en-US" baseline="0" dirty="0">
                        <a:solidFill>
                          <a:srgbClr val="FFA329"/>
                        </a:solidFill>
                      </a:rPr>
                      <a:t>
</a:t>
                    </a:r>
                    <a:fld id="{5C04B7EC-4871-4642-9BB8-A3C4FE12AC1B}" type="PERCENTAGE">
                      <a:rPr lang="en-US" baseline="0">
                        <a:solidFill>
                          <a:srgbClr val="FFA329"/>
                        </a:solidFill>
                      </a:rPr>
                      <a:pPr>
                        <a:defRPr>
                          <a:solidFill>
                            <a:schemeClr val="accent1"/>
                          </a:solidFill>
                        </a:defRPr>
                      </a:pPr>
                      <a:t>[PERCENTAGE]</a:t>
                    </a:fld>
                    <a:endParaRPr lang="en-US" baseline="0" dirty="0">
                      <a:solidFill>
                        <a:srgbClr val="FFA329"/>
                      </a:solidFill>
                    </a:endParaRP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E88-49A3-B5A4-054BEDB2C43C}"/>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4F0F768-EE18-406C-A81F-30DC5BCC9641}" type="CATEGORYNAME">
                      <a:rPr lang="en-US">
                        <a:solidFill>
                          <a:srgbClr val="007298"/>
                        </a:solidFill>
                      </a:rPr>
                      <a:pPr>
                        <a:defRPr>
                          <a:solidFill>
                            <a:schemeClr val="accent1"/>
                          </a:solidFill>
                        </a:defRPr>
                      </a:pPr>
                      <a:t>[CATEGORY NAME]</a:t>
                    </a:fld>
                    <a:r>
                      <a:rPr lang="en-US" baseline="0" dirty="0"/>
                      <a:t>
</a:t>
                    </a:r>
                    <a:fld id="{41E7ACF7-DB3B-4463-AFC2-D1A3161A3378}" type="PERCENTAGE">
                      <a:rPr lang="en-US" baseline="0">
                        <a:solidFill>
                          <a:srgbClr val="007298"/>
                        </a:solidFill>
                      </a:rPr>
                      <a:pPr>
                        <a:defRPr>
                          <a:solidFill>
                            <a:schemeClr val="accent1"/>
                          </a:solidFill>
                        </a:defRPr>
                      </a:pPr>
                      <a:t>[PERCENTAGE]</a:t>
                    </a:fld>
                    <a:endParaRPr lang="en-US" baseline="0" dirty="0"/>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88-49A3-B5A4-054BEDB2C43C}"/>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A6BEB9CD-3BEC-413C-8E58-2D7EB3277F27}" type="CATEGORYNAME">
                      <a:rPr lang="en-US">
                        <a:solidFill>
                          <a:srgbClr val="607775"/>
                        </a:solidFill>
                      </a:rPr>
                      <a:pPr>
                        <a:defRPr>
                          <a:solidFill>
                            <a:schemeClr val="accent1"/>
                          </a:solidFill>
                        </a:defRPr>
                      </a:pPr>
                      <a:t>[CATEGORY NAME]</a:t>
                    </a:fld>
                    <a:r>
                      <a:rPr lang="en-US" baseline="0" dirty="0">
                        <a:solidFill>
                          <a:srgbClr val="607775"/>
                        </a:solidFill>
                      </a:rPr>
                      <a:t>
</a:t>
                    </a:r>
                    <a:fld id="{F6E6F782-9593-4063-9A22-E7A85CFC62AC}" type="PERCENTAGE">
                      <a:rPr lang="en-US" baseline="0">
                        <a:solidFill>
                          <a:srgbClr val="607775"/>
                        </a:solidFill>
                      </a:rPr>
                      <a:pPr>
                        <a:defRPr>
                          <a:solidFill>
                            <a:schemeClr val="accent1"/>
                          </a:solidFill>
                        </a:defRPr>
                      </a:pPr>
                      <a:t>[PERCENTAGE]</a:t>
                    </a:fld>
                    <a:endParaRPr lang="en-US" baseline="0" dirty="0">
                      <a:solidFill>
                        <a:srgbClr val="607775"/>
                      </a:solidFill>
                    </a:endParaRP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7884987683174189"/>
                      <c:h val="0.18006058233621958"/>
                    </c:manualLayout>
                  </c15:layout>
                  <c15:dlblFieldTable/>
                  <c15:showDataLabelsRange val="0"/>
                </c:ext>
                <c:ext xmlns:c16="http://schemas.microsoft.com/office/drawing/2014/chart" uri="{C3380CC4-5D6E-409C-BE32-E72D297353CC}">
                  <c16:uniqueId val="{00000006-CE88-49A3-B5A4-054BEDB2C43C}"/>
                </c:ext>
              </c:extLst>
            </c:dLbl>
            <c:dLbl>
              <c:idx val="5"/>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2F99D11F-881F-481E-81E0-6FF545819396}" type="CATEGORYNAME">
                      <a:rPr lang="en-US">
                        <a:solidFill>
                          <a:srgbClr val="B4BFBD"/>
                        </a:solidFill>
                      </a:rPr>
                      <a:pPr>
                        <a:defRPr>
                          <a:solidFill>
                            <a:schemeClr val="accent1"/>
                          </a:solidFill>
                        </a:defRPr>
                      </a:pPr>
                      <a:t>[CATEGORY NAME]</a:t>
                    </a:fld>
                    <a:r>
                      <a:rPr lang="en-US" baseline="0" dirty="0">
                        <a:solidFill>
                          <a:srgbClr val="B4BFBD"/>
                        </a:solidFill>
                      </a:rPr>
                      <a:t>
</a:t>
                    </a:r>
                    <a:fld id="{173F8CD4-6790-478A-8179-618BF3F0897C}" type="PERCENTAGE">
                      <a:rPr lang="en-US" baseline="0">
                        <a:solidFill>
                          <a:srgbClr val="B4BFBD"/>
                        </a:solidFill>
                      </a:rPr>
                      <a:pPr>
                        <a:defRPr>
                          <a:solidFill>
                            <a:schemeClr val="accent1"/>
                          </a:solidFill>
                        </a:defRPr>
                      </a:pPr>
                      <a:t>[PERCENTAGE]</a:t>
                    </a:fld>
                    <a:endParaRPr lang="en-US" baseline="0" dirty="0">
                      <a:solidFill>
                        <a:srgbClr val="B4BFBD"/>
                      </a:solidFill>
                    </a:endParaRP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E88-49A3-B5A4-054BEDB2C43C}"/>
                </c:ext>
              </c:extLst>
            </c:dLbl>
            <c:numFmt formatCode="General" sourceLinked="0"/>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Administrative/Management</c:v>
                </c:pt>
                <c:pt idx="1">
                  <c:v>Allied Health Staff</c:v>
                </c:pt>
                <c:pt idx="2">
                  <c:v>Clinician/Provider</c:v>
                </c:pt>
                <c:pt idx="3">
                  <c:v>Nurse</c:v>
                </c:pt>
                <c:pt idx="4">
                  <c:v>Quality Improvement/Technical Support Academic/Research</c:v>
                </c:pt>
                <c:pt idx="5">
                  <c:v>Other</c:v>
                </c:pt>
              </c:strCache>
            </c:strRef>
          </c:cat>
          <c:val>
            <c:numRef>
              <c:f>Sheet1!$B$2:$B$7</c:f>
              <c:numCache>
                <c:formatCode>General</c:formatCode>
                <c:ptCount val="6"/>
                <c:pt idx="0">
                  <c:v>6</c:v>
                </c:pt>
                <c:pt idx="1">
                  <c:v>3</c:v>
                </c:pt>
                <c:pt idx="2">
                  <c:v>6</c:v>
                </c:pt>
                <c:pt idx="3">
                  <c:v>15</c:v>
                </c:pt>
                <c:pt idx="4">
                  <c:v>3</c:v>
                </c:pt>
                <c:pt idx="5">
                  <c:v>4</c:v>
                </c:pt>
              </c:numCache>
            </c:numRef>
          </c:val>
          <c:extLst>
            <c:ext xmlns:c16="http://schemas.microsoft.com/office/drawing/2014/chart" uri="{C3380CC4-5D6E-409C-BE32-E72D297353CC}">
              <c16:uniqueId val="{00000000-CE88-49A3-B5A4-054BEDB2C43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nurseledcare.org/toolkit"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forms.gle/FuiRHWQXa3NViVks8"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Hello, thank you for participating in the National Nurse-Led Care Consortium’s Communication Strategies for Vaccine Confidence Learning Collaborative.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My name is Deepa Mankikar, Senior Project Manager at NNCC. I am joined today by my colleagues, Darlice Rocha, Project Coordinator, and Monica Harmon, public health nurse, educator and researcher.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are thrilled to have you here. </a:t>
            </a:r>
            <a:endParaRPr dirty="0"/>
          </a:p>
        </p:txBody>
      </p:sp>
      <p:sp>
        <p:nvSpPr>
          <p:cNvPr id="97" name="Google Shape;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479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54338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6015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Data as of Oct. 12, 2021</a:t>
            </a:r>
          </a:p>
          <a:p>
            <a:pPr marL="0" lvl="0" indent="0" algn="l" rtl="0">
              <a:lnSpc>
                <a:spcPct val="100000"/>
              </a:lnSpc>
              <a:spcBef>
                <a:spcPts val="0"/>
              </a:spcBef>
              <a:spcAft>
                <a:spcPts val="0"/>
              </a:spcAft>
              <a:buSzPts val="1400"/>
              <a:buNone/>
            </a:pPr>
            <a:endParaRPr dirty="0"/>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67218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Data as of Oct. 12, 2021</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Individuals 12 and older are eligible to receive a vaccine. Among the eligible population, just 66% are fully vaccinated. There </a:t>
            </a:r>
            <a:r>
              <a:rPr lang="en-US"/>
              <a:t>is more work to be done.</a:t>
            </a:r>
            <a:endParaRPr lang="en-US" dirty="0"/>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94053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3912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What brings you to this series?</a:t>
            </a:r>
          </a:p>
          <a:p>
            <a:pPr marL="0" marR="0" lvl="0" indent="0" algn="l" rtl="0">
              <a:lnSpc>
                <a:spcPct val="100000"/>
              </a:lnSpc>
              <a:spcBef>
                <a:spcPts val="0"/>
              </a:spcBef>
              <a:spcAft>
                <a:spcPts val="0"/>
              </a:spcAft>
              <a:buClr>
                <a:srgbClr val="000000"/>
              </a:buClr>
              <a:buSzPts val="3600"/>
              <a:buFont typeface="Arial"/>
              <a:buNone/>
            </a:pPr>
            <a:r>
              <a:rPr lang="en-US" sz="1400" b="0" i="0" u="none" strike="noStrike" cap="none" dirty="0">
                <a:solidFill>
                  <a:schemeClr val="dk1"/>
                </a:solidFill>
                <a:latin typeface="Lato Black"/>
                <a:ea typeface="Lato Black"/>
                <a:cs typeface="Lato Black"/>
                <a:sym typeface="Lato Black"/>
              </a:rPr>
              <a:t>Describe the population you serve:</a:t>
            </a:r>
          </a:p>
          <a:p>
            <a:pPr marL="285750" marR="0" lvl="0" indent="-285750" algn="l" rtl="0">
              <a:lnSpc>
                <a:spcPct val="100000"/>
              </a:lnSpc>
              <a:spcBef>
                <a:spcPts val="0"/>
              </a:spcBef>
              <a:spcAft>
                <a:spcPts val="0"/>
              </a:spcAft>
              <a:buClr>
                <a:srgbClr val="000000"/>
              </a:buClr>
              <a:buSzPts val="3600"/>
              <a:buFont typeface="Arial" panose="020B0604020202020204" pitchFamily="34" charset="0"/>
              <a:buChar char="•"/>
            </a:pPr>
            <a:r>
              <a:rPr lang="en-US" sz="1200" dirty="0">
                <a:solidFill>
                  <a:schemeClr val="dk1"/>
                </a:solidFill>
                <a:latin typeface="Lato Black"/>
                <a:ea typeface="Lato Black"/>
                <a:cs typeface="Lato Black"/>
                <a:sym typeface="Lato Black"/>
              </a:rPr>
              <a:t>Children</a:t>
            </a:r>
          </a:p>
          <a:p>
            <a:pPr marL="285750" marR="0" lvl="0" indent="-285750" algn="l" rtl="0">
              <a:lnSpc>
                <a:spcPct val="100000"/>
              </a:lnSpc>
              <a:spcBef>
                <a:spcPts val="0"/>
              </a:spcBef>
              <a:spcAft>
                <a:spcPts val="0"/>
              </a:spcAft>
              <a:buClr>
                <a:srgbClr val="000000"/>
              </a:buClr>
              <a:buSzPts val="3600"/>
              <a:buFont typeface="Arial" panose="020B0604020202020204" pitchFamily="34" charset="0"/>
              <a:buChar char="•"/>
            </a:pPr>
            <a:r>
              <a:rPr lang="en-US" sz="1200" dirty="0">
                <a:solidFill>
                  <a:schemeClr val="dk1"/>
                </a:solidFill>
                <a:latin typeface="Lato Black"/>
                <a:ea typeface="Lato Black"/>
                <a:cs typeface="Lato Black"/>
                <a:sym typeface="Lato Black"/>
              </a:rPr>
              <a:t>Elderly</a:t>
            </a:r>
          </a:p>
          <a:p>
            <a:pPr marL="285750" marR="0" lvl="0" indent="-285750" algn="l" rtl="0">
              <a:lnSpc>
                <a:spcPct val="100000"/>
              </a:lnSpc>
              <a:spcBef>
                <a:spcPts val="0"/>
              </a:spcBef>
              <a:spcAft>
                <a:spcPts val="0"/>
              </a:spcAft>
              <a:buClr>
                <a:srgbClr val="000000"/>
              </a:buClr>
              <a:buSzPts val="3600"/>
              <a:buFont typeface="Arial" panose="020B0604020202020204" pitchFamily="34" charset="0"/>
              <a:buChar char="•"/>
            </a:pPr>
            <a:r>
              <a:rPr lang="en-US" sz="1200" b="0" i="0" u="none" strike="noStrike" cap="none" dirty="0">
                <a:solidFill>
                  <a:schemeClr val="dk1"/>
                </a:solidFill>
                <a:latin typeface="Lato Black"/>
                <a:ea typeface="Lato Black"/>
                <a:cs typeface="Lato Black"/>
                <a:sym typeface="Lato Black"/>
              </a:rPr>
              <a:t>Rural</a:t>
            </a:r>
          </a:p>
          <a:p>
            <a:pPr marL="285750" marR="0" lvl="0" indent="-285750" algn="l" rtl="0">
              <a:lnSpc>
                <a:spcPct val="100000"/>
              </a:lnSpc>
              <a:spcBef>
                <a:spcPts val="0"/>
              </a:spcBef>
              <a:spcAft>
                <a:spcPts val="0"/>
              </a:spcAft>
              <a:buClr>
                <a:srgbClr val="000000"/>
              </a:buClr>
              <a:buSzPts val="3600"/>
              <a:buFont typeface="Arial" panose="020B0604020202020204" pitchFamily="34" charset="0"/>
              <a:buChar char="•"/>
            </a:pPr>
            <a:r>
              <a:rPr lang="en-US" sz="1200" b="0" i="0" u="none" strike="noStrike" cap="none" dirty="0">
                <a:solidFill>
                  <a:schemeClr val="dk1"/>
                </a:solidFill>
                <a:latin typeface="Lato Black"/>
                <a:ea typeface="Lato Black"/>
                <a:cs typeface="Lato Black"/>
                <a:sym typeface="Lato Black"/>
              </a:rPr>
              <a:t>City</a:t>
            </a:r>
          </a:p>
          <a:p>
            <a:pPr marL="285750" marR="0" lvl="0" indent="-285750" algn="l" rtl="0">
              <a:lnSpc>
                <a:spcPct val="100000"/>
              </a:lnSpc>
              <a:spcBef>
                <a:spcPts val="0"/>
              </a:spcBef>
              <a:spcAft>
                <a:spcPts val="0"/>
              </a:spcAft>
              <a:buClr>
                <a:srgbClr val="000000"/>
              </a:buClr>
              <a:buSzPts val="3600"/>
              <a:buFont typeface="Arial" panose="020B0604020202020204" pitchFamily="34" charset="0"/>
              <a:buChar char="•"/>
            </a:pPr>
            <a:endParaRPr lang="en-US" sz="1200" b="0" i="0" u="none" strike="noStrike" cap="none" dirty="0">
              <a:solidFill>
                <a:schemeClr val="dk1"/>
              </a:solidFill>
              <a:latin typeface="Lato Black"/>
              <a:ea typeface="Lato Black"/>
              <a:cs typeface="Lato Black"/>
              <a:sym typeface="Lato Black"/>
            </a:endParaRPr>
          </a:p>
          <a:p>
            <a:pPr marL="0" lvl="0" indent="0" algn="l" rtl="0">
              <a:lnSpc>
                <a:spcPct val="100000"/>
              </a:lnSpc>
              <a:spcBef>
                <a:spcPts val="0"/>
              </a:spcBef>
              <a:spcAft>
                <a:spcPts val="0"/>
              </a:spcAft>
              <a:buSzPts val="1400"/>
              <a:buNone/>
            </a:pPr>
            <a:endParaRPr dirty="0"/>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0517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96299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32043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lgn="l"/>
            <a:r>
              <a:rPr lang="en-US" sz="2000" b="0" i="0" dirty="0">
                <a:solidFill>
                  <a:srgbClr val="000000"/>
                </a:solidFill>
                <a:effectLst/>
                <a:latin typeface="Open Sans" panose="020B0606030504020204" pitchFamily="34" charset="0"/>
              </a:rPr>
              <a:t>The CDC recognizes the importance of building trust in the COVID-19 vaccines through their initiative “Vaccinate with Confidence”. You might be wondering what that term means?</a:t>
            </a:r>
          </a:p>
          <a:p>
            <a:pPr algn="l"/>
            <a:endParaRPr lang="en-US" sz="2000" b="0" i="0" dirty="0">
              <a:solidFill>
                <a:srgbClr val="000000"/>
              </a:solidFill>
              <a:effectLst/>
              <a:latin typeface="Open Sans" panose="020B0606030504020204" pitchFamily="34" charset="0"/>
            </a:endParaRPr>
          </a:p>
          <a:p>
            <a:pPr algn="l"/>
            <a:r>
              <a:rPr lang="en-US" sz="2000" b="0" i="0" dirty="0">
                <a:solidFill>
                  <a:srgbClr val="000000"/>
                </a:solidFill>
                <a:effectLst/>
                <a:latin typeface="Open Sans" panose="020B0606030504020204" pitchFamily="34" charset="0"/>
              </a:rPr>
              <a:t>Vaccine confidence is the trust that patients, their families, and providers have in:</a:t>
            </a:r>
          </a:p>
          <a:p>
            <a:pPr lvl="0">
              <a:buFont typeface="Arial" panose="020B0604020202020204" pitchFamily="34" charset="0"/>
              <a:buChar char="•"/>
            </a:pPr>
            <a:r>
              <a:rPr lang="en-US" sz="2000" b="0" i="0" dirty="0">
                <a:solidFill>
                  <a:srgbClr val="000000"/>
                </a:solidFill>
                <a:effectLst/>
                <a:latin typeface="Open Sans" panose="020B0606030504020204" pitchFamily="34" charset="0"/>
              </a:rPr>
              <a:t>Recommended vaccines</a:t>
            </a:r>
          </a:p>
          <a:p>
            <a:pPr lvl="0">
              <a:buFont typeface="Arial" panose="020B0604020202020204" pitchFamily="34" charset="0"/>
              <a:buChar char="•"/>
            </a:pPr>
            <a:r>
              <a:rPr lang="en-US" sz="2000" b="0" i="0" dirty="0">
                <a:solidFill>
                  <a:srgbClr val="000000"/>
                </a:solidFill>
                <a:effectLst/>
                <a:latin typeface="Open Sans" panose="020B0606030504020204" pitchFamily="34" charset="0"/>
              </a:rPr>
              <a:t>Providers who administer vaccines</a:t>
            </a:r>
          </a:p>
          <a:p>
            <a:pPr lvl="0">
              <a:buFont typeface="Arial" panose="020B0604020202020204" pitchFamily="34" charset="0"/>
              <a:buChar char="•"/>
            </a:pPr>
            <a:r>
              <a:rPr lang="en-US" sz="2000" b="0" i="0" dirty="0">
                <a:solidFill>
                  <a:srgbClr val="000000"/>
                </a:solidFill>
                <a:effectLst/>
                <a:latin typeface="Open Sans" panose="020B0606030504020204" pitchFamily="34" charset="0"/>
              </a:rPr>
              <a:t>Processes and policies that lead to vaccine development, licensure or authorization, manufacturing, and recommendations for use</a:t>
            </a:r>
          </a:p>
          <a:p>
            <a:pPr marL="228600" lvl="0" indent="0">
              <a:buFont typeface="Arial" panose="020B0604020202020204" pitchFamily="34" charset="0"/>
              <a:buNone/>
            </a:pPr>
            <a:endParaRPr lang="en-US" sz="2000" b="0" i="0" dirty="0">
              <a:solidFill>
                <a:srgbClr val="000000"/>
              </a:solidFill>
              <a:effectLst/>
              <a:latin typeface="Open Sans" panose="020B0606030504020204" pitchFamily="34" charset="0"/>
            </a:endParaRPr>
          </a:p>
          <a:p>
            <a:pPr marL="228600" lvl="0" indent="0">
              <a:buFont typeface="Arial" panose="020B0604020202020204" pitchFamily="34" charset="0"/>
              <a:buNone/>
            </a:pPr>
            <a:r>
              <a:rPr lang="en-US" sz="2000" b="0" i="0" dirty="0">
                <a:solidFill>
                  <a:srgbClr val="000000"/>
                </a:solidFill>
                <a:effectLst/>
                <a:latin typeface="Open Sans" panose="020B0606030504020204" pitchFamily="34" charset="0"/>
              </a:rPr>
              <a:t>Many factors influence vaccine decision-making, including cultural, social, and political factors, individual and group factors, and vaccine-specific factors.</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16867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86d474fc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gb86d474fc2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National Nurse-Led Care Consortium is a nonprofit member-supported organization working to strengthen community health through quality, compassionate, and collaborative nurse-led care.  </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NNCC represents the intersection of nurse-led primary care and public health.</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Our mission is to advance nurse-led health care through policy, consultation, and programs to reduce health disparities and meet people’s primary care and wellness needs. </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NNCC is an affiliate of the Public Health Management Corporation. </a:t>
            </a:r>
            <a:endParaRPr dirty="0">
              <a:solidFill>
                <a:schemeClr val="dk1"/>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World Health Organization notes that healthcare workers have a major influence on vaccine update. A Healthcare worker’s strong recommendation and relationship with a patient can support them in their decision to be vaccinated.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 addition, a Kaiser Family Foundation Poll from June 2021 shows </a:t>
            </a:r>
            <a:r>
              <a:rPr lang="en-US" b="1" dirty="0"/>
              <a:t>healthcare providers were rated the most trusted source for reliable COVID-19 Vaccine information</a:t>
            </a:r>
            <a:r>
              <a:rPr lang="en-US" dirty="0"/>
              <a:t>. This level of trust for healthcare workers, especially for people’s personal healthcare providers, was seen across both vaccinated and unvaccinated adults.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(https://www.kff.org/coronavirus-covid-19/poll-finding/kff-covid-19-vaccine-monitor-june-2021/)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901898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Risk perception plays a big role in decision making.</a:t>
            </a:r>
          </a:p>
          <a:p>
            <a:endParaRPr lang="en-US" dirty="0"/>
          </a:p>
          <a:p>
            <a:r>
              <a:rPr lang="en-US" dirty="0"/>
              <a:t>If someone perceives being at high risk for a disease, they will be more likely to be vaccinated. </a:t>
            </a:r>
          </a:p>
          <a:p>
            <a:endParaRPr lang="en-US" dirty="0"/>
          </a:p>
          <a:p>
            <a:r>
              <a:rPr lang="en-US" dirty="0"/>
              <a:t>In the same sense, if someone perceives high risk with vaccination, they will be less likely to be vaccinated. </a:t>
            </a:r>
          </a:p>
        </p:txBody>
      </p:sp>
    </p:spTree>
    <p:extLst>
      <p:ext uri="{BB962C8B-B14F-4D97-AF65-F5344CB8AC3E}">
        <p14:creationId xmlns:p14="http://schemas.microsoft.com/office/powerpoint/2010/main" val="3741676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Therefore, it’s our job to do our best when communicating risk. </a:t>
            </a:r>
          </a:p>
          <a:p>
            <a:endParaRPr lang="en-US" dirty="0"/>
          </a:p>
          <a:p>
            <a:r>
              <a:rPr lang="en-US" dirty="0"/>
              <a:t>Public health messages should relay:</a:t>
            </a:r>
          </a:p>
          <a:p>
            <a:endParaRPr lang="en-US" dirty="0"/>
          </a:p>
          <a:p>
            <a:pPr marL="514350" indent="-285750">
              <a:buFont typeface="Arial" panose="020B0604020202020204" pitchFamily="34" charset="0"/>
              <a:buChar char="•"/>
            </a:pPr>
            <a:r>
              <a:rPr lang="en-US" dirty="0"/>
              <a:t>The risks associated with vaccine-preventable diseases</a:t>
            </a:r>
          </a:p>
          <a:p>
            <a:pPr marL="514350" indent="-285750">
              <a:buFont typeface="Arial" panose="020B0604020202020204" pitchFamily="34" charset="0"/>
              <a:buChar char="•"/>
            </a:pPr>
            <a:r>
              <a:rPr lang="en-US" dirty="0"/>
              <a:t>The benefits and risks associated with vaccines –especially focusing on vaccine safety.</a:t>
            </a:r>
          </a:p>
          <a:p>
            <a:pPr marL="514350" indent="-285750">
              <a:buFont typeface="Arial" panose="020B0604020202020204" pitchFamily="34" charset="0"/>
              <a:buChar char="•"/>
            </a:pPr>
            <a:r>
              <a:rPr lang="en-US" dirty="0"/>
              <a:t>And where to find accurate, trustworthy information about this. </a:t>
            </a:r>
          </a:p>
        </p:txBody>
      </p:sp>
    </p:spTree>
    <p:extLst>
      <p:ext uri="{BB962C8B-B14F-4D97-AF65-F5344CB8AC3E}">
        <p14:creationId xmlns:p14="http://schemas.microsoft.com/office/powerpoint/2010/main" val="4154178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are 5 tips to shape conversations about vaccines.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latin typeface="Ebrima"/>
                <a:cs typeface="Ebrima"/>
              </a:rPr>
              <a:t>1. Provide reassurance</a:t>
            </a:r>
            <a:r>
              <a:rPr lang="en-US" sz="1400" spc="-60" dirty="0">
                <a:latin typeface="Ebrima"/>
                <a:cs typeface="Ebrima"/>
              </a:rPr>
              <a:t> </a:t>
            </a:r>
            <a:r>
              <a:rPr lang="en-US" sz="1400" dirty="0">
                <a:latin typeface="Ebrima"/>
                <a:cs typeface="Ebrima"/>
              </a:rPr>
              <a:t>the  </a:t>
            </a:r>
            <a:r>
              <a:rPr lang="en-US" sz="1400" spc="-4" dirty="0">
                <a:latin typeface="Ebrima"/>
                <a:cs typeface="Ebrima"/>
              </a:rPr>
              <a:t>COVID-19 </a:t>
            </a:r>
            <a:r>
              <a:rPr lang="en-US" sz="1400" dirty="0">
                <a:latin typeface="Ebrima"/>
                <a:cs typeface="Ebrima"/>
              </a:rPr>
              <a:t>vaccine </a:t>
            </a:r>
            <a:r>
              <a:rPr lang="en-US" sz="1400" spc="-4" dirty="0">
                <a:latin typeface="Ebrima"/>
                <a:cs typeface="Ebrima"/>
              </a:rPr>
              <a:t>is  </a:t>
            </a:r>
            <a:r>
              <a:rPr lang="en-US" sz="1400" dirty="0">
                <a:latin typeface="Ebrima"/>
                <a:cs typeface="Ebrima"/>
              </a:rPr>
              <a:t>safe and effective and protect against the coronavirus.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uFill>
                  <a:solidFill>
                    <a:srgbClr val="000000"/>
                  </a:solidFill>
                </a:uFill>
                <a:latin typeface="Ebrima"/>
                <a:cs typeface="Ebrima"/>
              </a:rPr>
              <a:t>2. Proactively explain </a:t>
            </a:r>
            <a:r>
              <a:rPr lang="en-US" sz="1400" dirty="0">
                <a:latin typeface="Ebrima"/>
                <a:cs typeface="Ebrima"/>
              </a:rPr>
              <a:t> </a:t>
            </a:r>
            <a:r>
              <a:rPr lang="en-US" sz="1400" dirty="0">
                <a:uFill>
                  <a:solidFill>
                    <a:srgbClr val="000000"/>
                  </a:solidFill>
                </a:uFill>
                <a:latin typeface="Ebrima"/>
                <a:cs typeface="Ebrima"/>
              </a:rPr>
              <a:t>potential side-effects</a:t>
            </a:r>
            <a:r>
              <a:rPr lang="en-US" sz="1400" spc="-56" dirty="0">
                <a:uFill>
                  <a:solidFill>
                    <a:srgbClr val="000000"/>
                  </a:solidFill>
                </a:uFill>
                <a:latin typeface="Ebrima"/>
                <a:cs typeface="Ebrima"/>
              </a:rPr>
              <a:t> </a:t>
            </a:r>
            <a:r>
              <a:rPr lang="en-US" sz="1400" dirty="0">
                <a:uFill>
                  <a:solidFill>
                    <a:srgbClr val="000000"/>
                  </a:solidFill>
                </a:uFill>
                <a:latin typeface="Ebrima"/>
                <a:cs typeface="Ebrima"/>
              </a:rPr>
              <a:t>of </a:t>
            </a:r>
            <a:r>
              <a:rPr lang="en-US" sz="1400" dirty="0">
                <a:latin typeface="Ebrima"/>
                <a:cs typeface="Ebrima"/>
              </a:rPr>
              <a:t> </a:t>
            </a:r>
            <a:r>
              <a:rPr lang="en-US" sz="1400" spc="-4" dirty="0">
                <a:uFill>
                  <a:solidFill>
                    <a:srgbClr val="000000"/>
                  </a:solidFill>
                </a:uFill>
                <a:latin typeface="Ebrima"/>
                <a:cs typeface="Ebrima"/>
              </a:rPr>
              <a:t>COVID-19 </a:t>
            </a:r>
            <a:r>
              <a:rPr lang="en-US" sz="1400" dirty="0">
                <a:uFill>
                  <a:solidFill>
                    <a:srgbClr val="000000"/>
                  </a:solidFill>
                </a:uFill>
                <a:latin typeface="Ebrima"/>
                <a:cs typeface="Ebrima"/>
              </a:rPr>
              <a:t>vaccine </a:t>
            </a:r>
            <a:r>
              <a:rPr lang="en-US" sz="1400" dirty="0">
                <a:latin typeface="Ebrima"/>
                <a:cs typeface="Ebrima"/>
              </a:rPr>
              <a:t> (common and</a:t>
            </a:r>
            <a:r>
              <a:rPr lang="en-US" sz="1400" spc="-45" dirty="0">
                <a:latin typeface="Ebrima"/>
                <a:cs typeface="Ebrima"/>
              </a:rPr>
              <a:t> </a:t>
            </a:r>
            <a:r>
              <a:rPr lang="en-US" sz="1400" dirty="0">
                <a:latin typeface="Ebrima"/>
                <a:cs typeface="Ebrima"/>
              </a:rPr>
              <a:t>rare</a:t>
            </a:r>
            <a:r>
              <a:rPr lang="en-US" sz="1800" dirty="0">
                <a:latin typeface="Ebrima"/>
                <a:cs typeface="Ebrima"/>
              </a:rPr>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3. </a:t>
            </a:r>
            <a:r>
              <a:rPr lang="en-US" sz="1400" dirty="0">
                <a:uFill>
                  <a:solidFill>
                    <a:srgbClr val="000000"/>
                  </a:solidFill>
                </a:uFill>
                <a:latin typeface="Ebrima"/>
                <a:cs typeface="Ebrima"/>
              </a:rPr>
              <a:t>Promote safety of</a:t>
            </a:r>
            <a:r>
              <a:rPr lang="en-US" sz="1400" spc="-79" dirty="0">
                <a:uFill>
                  <a:solidFill>
                    <a:srgbClr val="000000"/>
                  </a:solidFill>
                </a:uFill>
                <a:latin typeface="Ebrima"/>
                <a:cs typeface="Ebrima"/>
              </a:rPr>
              <a:t> </a:t>
            </a:r>
            <a:r>
              <a:rPr lang="en-US" sz="1400" dirty="0">
                <a:uFill>
                  <a:solidFill>
                    <a:srgbClr val="000000"/>
                  </a:solidFill>
                </a:uFill>
                <a:latin typeface="Ebrima"/>
                <a:cs typeface="Ebrima"/>
              </a:rPr>
              <a:t>the </a:t>
            </a:r>
            <a:r>
              <a:rPr lang="en-US" sz="1400" dirty="0">
                <a:latin typeface="Ebrima"/>
                <a:cs typeface="Ebrima"/>
              </a:rPr>
              <a:t> </a:t>
            </a:r>
            <a:r>
              <a:rPr lang="en-US" sz="1400" spc="-4" dirty="0">
                <a:uFill>
                  <a:solidFill>
                    <a:srgbClr val="000000"/>
                  </a:solidFill>
                </a:uFill>
                <a:latin typeface="Ebrima"/>
                <a:cs typeface="Ebrima"/>
              </a:rPr>
              <a:t>COVID-19</a:t>
            </a:r>
            <a:r>
              <a:rPr lang="en-US" sz="1400" spc="-15" dirty="0">
                <a:uFill>
                  <a:solidFill>
                    <a:srgbClr val="000000"/>
                  </a:solidFill>
                </a:uFill>
                <a:latin typeface="Ebrima"/>
                <a:cs typeface="Ebrima"/>
              </a:rPr>
              <a:t> </a:t>
            </a:r>
            <a:r>
              <a:rPr lang="en-US" sz="1400" spc="-4" dirty="0">
                <a:uFill>
                  <a:solidFill>
                    <a:srgbClr val="000000"/>
                  </a:solidFill>
                </a:uFill>
                <a:latin typeface="Ebrima"/>
                <a:cs typeface="Ebrima"/>
              </a:rPr>
              <a:t>vaccines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spc="-4" dirty="0">
                <a:uFill>
                  <a:solidFill>
                    <a:srgbClr val="000000"/>
                  </a:solidFill>
                </a:uFill>
                <a:latin typeface="Ebrima"/>
                <a:cs typeface="Ebrima"/>
              </a:rPr>
              <a:t>4. Discuss </a:t>
            </a:r>
            <a:r>
              <a:rPr lang="en-US" sz="1400" b="0" i="0" u="none" strike="noStrike" cap="none" dirty="0">
                <a:solidFill>
                  <a:srgbClr val="000000"/>
                </a:solidFill>
                <a:latin typeface="Ebrima"/>
                <a:cs typeface="Ebrima"/>
                <a:sym typeface="Arial"/>
              </a:rPr>
              <a:t>effectiveness</a:t>
            </a:r>
            <a:r>
              <a:rPr lang="en-US" sz="1400" spc="-4" dirty="0">
                <a:uFill>
                  <a:solidFill>
                    <a:srgbClr val="000000"/>
                  </a:solidFill>
                </a:uFill>
                <a:latin typeface="Ebrima"/>
                <a:cs typeface="Ebrima"/>
              </a:rPr>
              <a:t> of COVID-19 vaccines and continued precautions like masking to decrease risk of COVID-19.</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spc="-4" dirty="0">
                <a:uFill>
                  <a:solidFill>
                    <a:srgbClr val="000000"/>
                  </a:solidFill>
                </a:uFill>
                <a:latin typeface="Ebrima"/>
                <a:cs typeface="Ebrima"/>
              </a:rPr>
              <a:t>5. Discuss pain mitigation strategies (esp. for those concerned about short term side effects). </a:t>
            </a:r>
            <a:endParaRPr lang="en-US" sz="1400" dirty="0">
              <a:latin typeface="Ebrima"/>
              <a:cs typeface="Ebrima"/>
            </a:endParaRPr>
          </a:p>
          <a:p>
            <a:endParaRPr lang="en-US" dirty="0"/>
          </a:p>
        </p:txBody>
      </p:sp>
    </p:spTree>
    <p:extLst>
      <p:ext uri="{BB962C8B-B14F-4D97-AF65-F5344CB8AC3E}">
        <p14:creationId xmlns:p14="http://schemas.microsoft.com/office/powerpoint/2010/main" val="1387981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3F3F3F"/>
                </a:solidFill>
                <a:effectLst/>
                <a:latin typeface="OpenSans"/>
              </a:rPr>
              <a:t>This graphic comes from a handout by the de Beaumont Foundation. (It can be found in our Google Drive folder for today’s session).</a:t>
            </a:r>
          </a:p>
          <a:p>
            <a:pPr marL="0" lvl="0" indent="0" algn="l" rtl="0">
              <a:lnSpc>
                <a:spcPct val="100000"/>
              </a:lnSpc>
              <a:spcBef>
                <a:spcPts val="0"/>
              </a:spcBef>
              <a:spcAft>
                <a:spcPts val="0"/>
              </a:spcAft>
              <a:buSzPts val="1400"/>
              <a:buNone/>
            </a:pPr>
            <a:endParaRPr lang="en-US" b="0" i="0" dirty="0">
              <a:solidFill>
                <a:srgbClr val="3F3F3F"/>
              </a:solidFill>
              <a:effectLst/>
              <a:latin typeface="OpenSans"/>
            </a:endParaRPr>
          </a:p>
          <a:p>
            <a:pPr marL="0" lvl="0" indent="0" algn="l" rtl="0">
              <a:lnSpc>
                <a:spcPct val="100000"/>
              </a:lnSpc>
              <a:spcBef>
                <a:spcPts val="0"/>
              </a:spcBef>
              <a:spcAft>
                <a:spcPts val="0"/>
              </a:spcAft>
              <a:buSzPts val="1400"/>
              <a:buNone/>
            </a:pPr>
            <a:r>
              <a:rPr lang="en-US" b="0" i="0" dirty="0">
                <a:solidFill>
                  <a:srgbClr val="3F3F3F"/>
                </a:solidFill>
                <a:effectLst/>
                <a:latin typeface="OpenSans"/>
              </a:rPr>
              <a:t>You can check out more resources like this at www.changingthecovidconversation.org</a:t>
            </a:r>
          </a:p>
          <a:p>
            <a:pPr marL="0" lvl="0" indent="0" algn="l" rtl="0">
              <a:lnSpc>
                <a:spcPct val="100000"/>
              </a:lnSpc>
              <a:spcBef>
                <a:spcPts val="0"/>
              </a:spcBef>
              <a:spcAft>
                <a:spcPts val="0"/>
              </a:spcAft>
              <a:buSzPts val="1400"/>
              <a:buNone/>
            </a:pPr>
            <a:endParaRPr lang="en-US" b="0" i="0" dirty="0">
              <a:solidFill>
                <a:srgbClr val="3F3F3F"/>
              </a:solidFill>
              <a:effectLst/>
              <a:latin typeface="OpenSans"/>
            </a:endParaRPr>
          </a:p>
          <a:p>
            <a:pPr marL="0" lvl="0" indent="0" algn="l" rtl="0">
              <a:lnSpc>
                <a:spcPct val="100000"/>
              </a:lnSpc>
              <a:spcBef>
                <a:spcPts val="0"/>
              </a:spcBef>
              <a:spcAft>
                <a:spcPts val="0"/>
              </a:spcAft>
              <a:buSzPts val="1400"/>
              <a:buNone/>
            </a:pPr>
            <a:endParaRPr lang="en-US" dirty="0"/>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54505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3F3F3F"/>
                </a:solidFill>
                <a:effectLst/>
                <a:latin typeface="OpenSans"/>
              </a:rPr>
              <a:t>The de Beaumont Foundation has partnered with pollster Frank </a:t>
            </a:r>
            <a:r>
              <a:rPr lang="en-US" b="0" i="0" dirty="0" err="1">
                <a:solidFill>
                  <a:srgbClr val="3F3F3F"/>
                </a:solidFill>
                <a:effectLst/>
                <a:latin typeface="OpenSans"/>
              </a:rPr>
              <a:t>Luntz</a:t>
            </a:r>
            <a:r>
              <a:rPr lang="en-US" b="0" i="0" dirty="0">
                <a:solidFill>
                  <a:srgbClr val="3F3F3F"/>
                </a:solidFill>
                <a:effectLst/>
                <a:latin typeface="OpenSans"/>
              </a:rPr>
              <a:t> conducted a national poll to identify effective ways to communicate about the COVID-19 vaccine to all Americans, including those who are concerned about getting vaccinated. </a:t>
            </a:r>
          </a:p>
          <a:p>
            <a:pPr marL="0" lvl="0" indent="0" algn="l" rtl="0">
              <a:lnSpc>
                <a:spcPct val="100000"/>
              </a:lnSpc>
              <a:spcBef>
                <a:spcPts val="0"/>
              </a:spcBef>
              <a:spcAft>
                <a:spcPts val="0"/>
              </a:spcAft>
              <a:buSzPts val="1400"/>
              <a:buNone/>
            </a:pPr>
            <a:endParaRPr lang="en-US" b="0" i="0" dirty="0">
              <a:solidFill>
                <a:srgbClr val="3F3F3F"/>
              </a:solidFill>
              <a:effectLst/>
              <a:latin typeface="OpenSans"/>
            </a:endParaRPr>
          </a:p>
          <a:p>
            <a:pPr marL="0" lvl="0" indent="0" algn="l" rtl="0">
              <a:lnSpc>
                <a:spcPct val="100000"/>
              </a:lnSpc>
              <a:spcBef>
                <a:spcPts val="0"/>
              </a:spcBef>
              <a:spcAft>
                <a:spcPts val="0"/>
              </a:spcAft>
              <a:buSzPts val="1400"/>
              <a:buNone/>
            </a:pPr>
            <a:r>
              <a:rPr lang="en-US" b="0" i="0" dirty="0">
                <a:solidFill>
                  <a:srgbClr val="3F3F3F"/>
                </a:solidFill>
                <a:effectLst/>
                <a:latin typeface="OpenSans"/>
              </a:rPr>
              <a:t>The survey included 1,400 registered voters who were a representative sample of Americans by political affiliation, age, gender, ethnicity, income.</a:t>
            </a:r>
          </a:p>
          <a:p>
            <a:pPr marL="0" lvl="0" indent="0" algn="l" rtl="0">
              <a:lnSpc>
                <a:spcPct val="100000"/>
              </a:lnSpc>
              <a:spcBef>
                <a:spcPts val="0"/>
              </a:spcBef>
              <a:spcAft>
                <a:spcPts val="0"/>
              </a:spcAft>
              <a:buSzPts val="1400"/>
              <a:buNone/>
            </a:pPr>
            <a:endParaRPr lang="en-US" b="0" i="0" dirty="0">
              <a:solidFill>
                <a:srgbClr val="3F3F3F"/>
              </a:solidFill>
              <a:effectLst/>
              <a:latin typeface="OpenSans"/>
            </a:endParaRPr>
          </a:p>
          <a:p>
            <a:pPr marL="0" lvl="0" indent="0" algn="l" rtl="0">
              <a:lnSpc>
                <a:spcPct val="100000"/>
              </a:lnSpc>
              <a:spcBef>
                <a:spcPts val="0"/>
              </a:spcBef>
              <a:spcAft>
                <a:spcPts val="0"/>
              </a:spcAft>
              <a:buSzPts val="1400"/>
              <a:buNone/>
            </a:pPr>
            <a:r>
              <a:rPr lang="en-US" b="0" i="0" dirty="0">
                <a:solidFill>
                  <a:srgbClr val="3F3F3F"/>
                </a:solidFill>
                <a:effectLst/>
                <a:latin typeface="OpenSans"/>
              </a:rPr>
              <a:t>Their focus was specific words and phrases that Americans need to hear to reduce concerns and increase trust in taking the COVID-19 vaccines. Here are a few key messages. </a:t>
            </a:r>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47460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Public concerns are sometimes related to not knowing the vaccine’s review process.</a:t>
            </a:r>
          </a:p>
          <a:p>
            <a:endParaRPr lang="en-US" dirty="0"/>
          </a:p>
          <a:p>
            <a:r>
              <a:rPr lang="en-US" dirty="0"/>
              <a:t>According to the poll findings, here are some messages that would give people the most trust and confidence in the vaccines. </a:t>
            </a:r>
          </a:p>
          <a:p>
            <a:endParaRPr lang="en-US" dirty="0"/>
          </a:p>
          <a:p>
            <a:r>
              <a:rPr lang="en-US" dirty="0"/>
              <a:t>You want to relay the following: [read slide]</a:t>
            </a:r>
          </a:p>
        </p:txBody>
      </p:sp>
    </p:spTree>
    <p:extLst>
      <p:ext uri="{BB962C8B-B14F-4D97-AF65-F5344CB8AC3E}">
        <p14:creationId xmlns:p14="http://schemas.microsoft.com/office/powerpoint/2010/main" val="10104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Public concerns are sometimes related to side effects. </a:t>
            </a:r>
          </a:p>
          <a:p>
            <a:endParaRPr lang="en-US" dirty="0"/>
          </a:p>
          <a:p>
            <a:r>
              <a:rPr lang="en-US" dirty="0"/>
              <a:t>In this case, you want to relay the following: [read slide]</a:t>
            </a:r>
          </a:p>
          <a:p>
            <a:endParaRPr lang="en-US" dirty="0"/>
          </a:p>
        </p:txBody>
      </p:sp>
    </p:spTree>
    <p:extLst>
      <p:ext uri="{BB962C8B-B14F-4D97-AF65-F5344CB8AC3E}">
        <p14:creationId xmlns:p14="http://schemas.microsoft.com/office/powerpoint/2010/main" val="2196124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lastly, the following messages were voted on as most convincing and compelling for getting vaccinated.</a:t>
            </a:r>
          </a:p>
          <a:p>
            <a:endParaRPr lang="en-US" dirty="0"/>
          </a:p>
          <a:p>
            <a:r>
              <a:rPr lang="en-US" dirty="0"/>
              <a:t>[read slide]</a:t>
            </a:r>
          </a:p>
          <a:p>
            <a:endParaRPr lang="en-US" dirty="0"/>
          </a:p>
          <a:p>
            <a:r>
              <a:rPr lang="en-US" dirty="0"/>
              <a:t>For more information on key messages and findings from the survey, check out </a:t>
            </a:r>
            <a:r>
              <a:rPr lang="en-US" b="0" i="0" dirty="0">
                <a:solidFill>
                  <a:srgbClr val="3F3F3F"/>
                </a:solidFill>
                <a:effectLst/>
                <a:latin typeface="OpenSans"/>
              </a:rPr>
              <a:t>www.changingthecovidconversation.org</a:t>
            </a:r>
            <a:endParaRPr lang="en-US" dirty="0"/>
          </a:p>
        </p:txBody>
      </p:sp>
    </p:spTree>
    <p:extLst>
      <p:ext uri="{BB962C8B-B14F-4D97-AF65-F5344CB8AC3E}">
        <p14:creationId xmlns:p14="http://schemas.microsoft.com/office/powerpoint/2010/main" val="2319007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7289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86d474fc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gb86d474fc2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dirty="0">
                <a:solidFill>
                  <a:schemeClr val="dk1"/>
                </a:solidFill>
                <a:latin typeface="Calibri"/>
                <a:ea typeface="Calibri"/>
                <a:cs typeface="Calibri"/>
                <a:sym typeface="Calibri"/>
              </a:rPr>
              <a:t>NNCC is partnering with the Centers for Disease Control and Prevention (CDC) to build COVID-19 vaccine confidence among nurses and the communities they serve. </a:t>
            </a:r>
            <a:endParaRPr lang="en-US" sz="1200" dirty="0"/>
          </a:p>
          <a:p>
            <a:pPr marL="0" lvl="0" indent="0" algn="l" rtl="0">
              <a:lnSpc>
                <a:spcPct val="100000"/>
              </a:lnSpc>
              <a:spcBef>
                <a:spcPts val="0"/>
              </a:spcBef>
              <a:spcAft>
                <a:spcPts val="0"/>
              </a:spcAft>
              <a:buClr>
                <a:schemeClr val="dk1"/>
              </a:buClr>
              <a:buSzPts val="1400"/>
              <a:buFont typeface="Arial"/>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Through this project, we aim to:</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Empower nurses with the necessary information to engage with care teams and communities about COVID-19 vaccines;</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Provide learning opportunities to share up-to-date guidance and support peer engagement among nursing colleagues; and</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Amplify the nursing voice by featuring everyday nurse champions through our podcast and other media.</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Please visit nurseledcare.org to learn more. </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b86d474fc2_0_29:notes"/>
          <p:cNvSpPr txBox="1">
            <a:spLocks noGrp="1"/>
          </p:cNvSpPr>
          <p:nvPr>
            <p:ph type="body" idx="1"/>
          </p:nvPr>
        </p:nvSpPr>
        <p:spPr>
          <a:xfrm>
            <a:off x="685800" y="4343401"/>
            <a:ext cx="5486400" cy="4114800"/>
          </a:xfrm>
          <a:prstGeom prst="rect">
            <a:avLst/>
          </a:prstGeom>
          <a:noFill/>
          <a:ln>
            <a:noFill/>
          </a:ln>
        </p:spPr>
        <p:txBody>
          <a:bodyPr spcFirstLastPara="1" wrap="square" lIns="89600" tIns="89600" rIns="89600" bIns="8960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rPr>
              <a:t>We know that nurses are essential for building vaccine confidence and trust, and we are here to support the nursing workforce prepare for important conversations and decision-making. </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effectLst/>
                <a:latin typeface="Calibri" panose="020F0502020204030204" pitchFamily="34" charset="0"/>
              </a:rPr>
              <a:t>NNCC recently launched a national campaign #NursesMakeChangeHappen and a COVID Vaccine Toolkit designed to give you the tools to support immunization in your community.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105" name="Google Shape;105;gb86d474fc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3c8dd50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ge3c8dd50c9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highlight>
                  <a:srgbClr val="FFFFFF"/>
                </a:highlight>
                <a:latin typeface="Lato"/>
                <a:ea typeface="Lato"/>
                <a:cs typeface="Lato"/>
                <a:sym typeface="Lato"/>
              </a:rPr>
              <a:t>Our Nurses Toolkit was created to arm nurses with the tools, information, and guidance they need to share their story and help correct misinformation about the COVID-19 vaccine. Here’s what’s included in the Toolkit:</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b86d474fc2_0_33:notes"/>
          <p:cNvSpPr txBox="1">
            <a:spLocks noGrp="1"/>
          </p:cNvSpPr>
          <p:nvPr>
            <p:ph type="body" idx="1"/>
          </p:nvPr>
        </p:nvSpPr>
        <p:spPr>
          <a:xfrm>
            <a:off x="685800" y="4343401"/>
            <a:ext cx="5486400" cy="4114800"/>
          </a:xfrm>
          <a:prstGeom prst="rect">
            <a:avLst/>
          </a:prstGeom>
          <a:noFill/>
          <a:ln>
            <a:noFill/>
          </a:ln>
        </p:spPr>
        <p:txBody>
          <a:bodyPr spcFirstLastPara="1" wrap="square" lIns="89600" tIns="89600" rIns="89600" bIns="89600" anchor="t" anchorCtr="0">
            <a:noAutofit/>
          </a:bodyPr>
          <a:lstStyle/>
          <a:p>
            <a:pPr marL="0" marR="0">
              <a:spcBef>
                <a:spcPts val="0"/>
              </a:spcBef>
              <a:spcAft>
                <a:spcPts val="0"/>
              </a:spcAft>
            </a:pPr>
            <a:r>
              <a:rPr lang="en-US" sz="1400" dirty="0">
                <a:effectLst/>
                <a:latin typeface="Calibri" panose="020F0502020204030204" pitchFamily="34" charset="0"/>
              </a:rPr>
              <a:t> </a:t>
            </a:r>
          </a:p>
          <a:p>
            <a:pPr marL="0" marR="0">
              <a:spcBef>
                <a:spcPts val="0"/>
              </a:spcBef>
              <a:spcAft>
                <a:spcPts val="0"/>
              </a:spcAft>
            </a:pPr>
            <a:r>
              <a:rPr lang="en-US" sz="1400" dirty="0">
                <a:effectLst/>
                <a:latin typeface="Calibri" panose="020F0502020204030204" pitchFamily="34" charset="0"/>
              </a:rPr>
              <a:t>Check out the toolkit at </a:t>
            </a:r>
            <a:r>
              <a:rPr lang="en-US" sz="1400" dirty="0">
                <a:effectLst/>
                <a:latin typeface="Calibri" panose="020F0502020204030204" pitchFamily="34" charset="0"/>
                <a:hlinkClick r:id="rId3"/>
              </a:rPr>
              <a:t>www.nurseledcare.org/toolkit</a:t>
            </a:r>
            <a:endParaRPr lang="en-US" sz="1400" dirty="0">
              <a:effectLst/>
              <a:latin typeface="Calibri" panose="020F0502020204030204" pitchFamily="34" charset="0"/>
            </a:endParaRPr>
          </a:p>
          <a:p>
            <a:pPr marL="0" marR="0">
              <a:spcBef>
                <a:spcPts val="0"/>
              </a:spcBef>
              <a:spcAft>
                <a:spcPts val="0"/>
              </a:spcAft>
            </a:pPr>
            <a:endParaRPr lang="en-US" sz="1400" dirty="0">
              <a:effectLst/>
              <a:latin typeface="Calibri" panose="020F0502020204030204" pitchFamily="34" charset="0"/>
            </a:endParaRP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110" name="Google Shape;110;gb86d474fc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b86d474fc2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gb86d474fc2_0_3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0" dirty="0">
                <a:solidFill>
                  <a:srgbClr val="007499"/>
                </a:solidFill>
                <a:latin typeface="Calibri"/>
                <a:ea typeface="Calibri"/>
                <a:cs typeface="Calibri"/>
                <a:sym typeface="Calibri"/>
              </a:rPr>
              <a:t>Please submit any questions you have using this </a:t>
            </a:r>
            <a:r>
              <a:rPr lang="en-US" sz="1400" b="0" dirty="0">
                <a:solidFill>
                  <a:srgbClr val="007499"/>
                </a:solidFill>
                <a:latin typeface="Calibri"/>
                <a:ea typeface="Calibri"/>
                <a:cs typeface="Calibri"/>
                <a:sym typeface="Calibri"/>
                <a:hlinkClick r:id="rId3"/>
              </a:rPr>
              <a:t>Google Form</a:t>
            </a:r>
            <a:r>
              <a:rPr lang="en-US" sz="1400" b="0" dirty="0">
                <a:solidFill>
                  <a:srgbClr val="007499"/>
                </a:solidFill>
                <a:latin typeface="Calibri"/>
                <a:ea typeface="Calibri"/>
                <a:cs typeface="Calibri"/>
                <a:sym typeface="Calibri"/>
              </a:rPr>
              <a:t>. This link will also be found in your welcome email from NNCC. </a:t>
            </a:r>
          </a:p>
          <a:p>
            <a:pPr marL="0" lvl="0" indent="0" algn="l" rtl="0">
              <a:lnSpc>
                <a:spcPct val="100000"/>
              </a:lnSpc>
              <a:spcBef>
                <a:spcPts val="0"/>
              </a:spcBef>
              <a:spcAft>
                <a:spcPts val="0"/>
              </a:spcAft>
              <a:buSzPts val="1400"/>
              <a:buNone/>
            </a:pPr>
            <a:endParaRPr lang="en-US" sz="1400" b="0" dirty="0">
              <a:solidFill>
                <a:srgbClr val="007499"/>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b="0" dirty="0">
                <a:solidFill>
                  <a:srgbClr val="007499"/>
                </a:solidFill>
                <a:latin typeface="Calibri"/>
                <a:ea typeface="Calibri"/>
                <a:cs typeface="Calibri"/>
                <a:sym typeface="Calibri"/>
              </a:rPr>
              <a:t>We will address questions during the live session next week.</a:t>
            </a:r>
            <a:endParaRPr b="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b86d474fc2_0_3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b86d474fc2_0_3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t>Thank you for tuning in to this session. Please complete the post-session quiz to receive CE credits. The link will be available in the Google folder in the next day or so. </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Our team will be in touch on Monday with materials for Week 2. Thanks everyone!</a:t>
            </a:r>
            <a:endParaRPr dirty="0"/>
          </a:p>
        </p:txBody>
      </p:sp>
      <p:sp>
        <p:nvSpPr>
          <p:cNvPr id="307" name="Google Shape;307;gb86d474fc2_0_3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457200" rtl="0">
              <a:spcBef>
                <a:spcPts val="0"/>
              </a:spcBef>
              <a:spcAft>
                <a:spcPts val="0"/>
              </a:spcAft>
              <a:buClr>
                <a:schemeClr val="dk1"/>
              </a:buClr>
              <a:buSzPts val="1200"/>
              <a:buFont typeface="Arial" panose="020B0604020202020204" pitchFamily="34" charset="0"/>
              <a:buChar char="•"/>
            </a:pPr>
            <a:r>
              <a:rPr lang="en-US" sz="1400" dirty="0">
                <a:solidFill>
                  <a:schemeClr val="dk1"/>
                </a:solidFill>
                <a:latin typeface="Lato"/>
                <a:ea typeface="Lato"/>
                <a:cs typeface="Lato"/>
                <a:sym typeface="Lato"/>
              </a:rPr>
              <a:t>NNCC is offering a 4-part FREE online educational series for nurses to learn key communication strategies and resources to have meaningful and effective conversations about COVID-19 vaccines with patients and colleagues. </a:t>
            </a:r>
            <a:r>
              <a:rPr lang="en-US" sz="1400" b="1" dirty="0">
                <a:solidFill>
                  <a:schemeClr val="dk1"/>
                </a:solidFill>
                <a:latin typeface="Lato"/>
                <a:ea typeface="Lato"/>
                <a:cs typeface="Lato"/>
                <a:sym typeface="Lato"/>
              </a:rPr>
              <a:t>Through this series, we intend to create a space where we can facilitate supportive conversations and learning across the nursing community.</a:t>
            </a:r>
          </a:p>
          <a:p>
            <a:pPr marL="457200" lvl="0" indent="-457200" rtl="0">
              <a:spcBef>
                <a:spcPts val="0"/>
              </a:spcBef>
              <a:spcAft>
                <a:spcPts val="0"/>
              </a:spcAft>
              <a:buClr>
                <a:schemeClr val="dk1"/>
              </a:buClr>
              <a:buSzPts val="1200"/>
              <a:buFont typeface="Arial" panose="020B0604020202020204" pitchFamily="34" charset="0"/>
              <a:buChar char="•"/>
            </a:pPr>
            <a:endParaRPr lang="en-US" sz="14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1400" dirty="0">
                <a:solidFill>
                  <a:schemeClr val="dk1"/>
                </a:solidFill>
                <a:latin typeface="Lato"/>
                <a:ea typeface="Lato"/>
                <a:cs typeface="Lato"/>
                <a:sym typeface="Lato"/>
              </a:rPr>
              <a:t>Each interactive session includes individual and small group exercises to practice communication strategies. We will cover the power of personal storytelling, leveraging social media, and guiding one-on-one vaccine conversations. </a:t>
            </a:r>
          </a:p>
          <a:p>
            <a:pPr marL="457200" lvl="0" indent="-457200" rtl="0">
              <a:spcBef>
                <a:spcPts val="0"/>
              </a:spcBef>
              <a:spcAft>
                <a:spcPts val="0"/>
              </a:spcAft>
              <a:buClr>
                <a:schemeClr val="dk1"/>
              </a:buClr>
              <a:buSzPts val="1200"/>
              <a:buFont typeface="Arial" panose="020B0604020202020204" pitchFamily="34" charset="0"/>
              <a:buChar char="•"/>
            </a:pPr>
            <a:endParaRPr lang="en-US" sz="14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1400" dirty="0">
                <a:solidFill>
                  <a:schemeClr val="dk1"/>
                </a:solidFill>
                <a:latin typeface="Lato"/>
                <a:ea typeface="Lato"/>
                <a:cs typeface="Lato"/>
                <a:sym typeface="Lato"/>
              </a:rPr>
              <a:t>NNCC recently launched a COVID-19 vaccine toolkit, designed to give you the tools to support immunization in your community. </a:t>
            </a:r>
          </a:p>
          <a:p>
            <a:pPr marL="457200" lvl="0" indent="-457200" rtl="0">
              <a:spcBef>
                <a:spcPts val="0"/>
              </a:spcBef>
              <a:spcAft>
                <a:spcPts val="0"/>
              </a:spcAft>
              <a:buClr>
                <a:schemeClr val="dk1"/>
              </a:buClr>
              <a:buSzPts val="1200"/>
              <a:buFont typeface="Arial" panose="020B0604020202020204" pitchFamily="34" charset="0"/>
              <a:buChar char="•"/>
            </a:pPr>
            <a:endParaRPr lang="en-US" sz="14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1400" dirty="0">
                <a:solidFill>
                  <a:schemeClr val="dk1"/>
                </a:solidFill>
                <a:latin typeface="Lato"/>
                <a:ea typeface="Lato"/>
                <a:cs typeface="Lato"/>
                <a:sym typeface="Lato"/>
              </a:rPr>
              <a:t>Follow along by using hashtag #NursesMakeChangeHappen</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09933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0492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are a few rules and expectations for participants. </a:t>
            </a:r>
            <a:endParaRPr dirty="0"/>
          </a:p>
        </p:txBody>
      </p:sp>
    </p:spTree>
    <p:extLst>
      <p:ext uri="{BB962C8B-B14F-4D97-AF65-F5344CB8AC3E}">
        <p14:creationId xmlns:p14="http://schemas.microsoft.com/office/powerpoint/2010/main" val="242270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07624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Since today is our 1</a:t>
            </a:r>
            <a:r>
              <a:rPr lang="en-US" baseline="30000" dirty="0"/>
              <a:t>st</a:t>
            </a:r>
            <a:r>
              <a:rPr lang="en-US" dirty="0"/>
              <a:t> session, we actually flipped our agenda, to have break-out groups in the beginning, followed by a brief presentation, discussion, and close/debrief.</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 future session, the breakout activity will typically occur in the 2</a:t>
            </a:r>
            <a:r>
              <a:rPr lang="en-US" baseline="30000" dirty="0"/>
              <a:t>nd</a:t>
            </a:r>
            <a:r>
              <a:rPr lang="en-US" dirty="0"/>
              <a:t> half of the session, after a didactic presentation. </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203523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6294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8" y="744574"/>
            <a:ext cx="8520601" cy="2052601"/>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311699" y="2834125"/>
            <a:ext cx="8520602" cy="792601"/>
          </a:xfrm>
          <a:prstGeom prst="rect">
            <a:avLst/>
          </a:prstGeom>
          <a:noFill/>
          <a:ln>
            <a:noFill/>
          </a:ln>
        </p:spPr>
        <p:txBody>
          <a:bodyPr spcFirstLastPara="1" wrap="square" lIns="91400" tIns="91400" rIns="91400" bIns="91400" anchor="t" anchorCtr="0">
            <a:noAutofit/>
          </a:bodyPr>
          <a:lstStyle>
            <a:lvl1pPr marL="457200" lvl="0" indent="-228600" algn="ctr">
              <a:lnSpc>
                <a:spcPct val="100000"/>
              </a:lnSpc>
              <a:spcBef>
                <a:spcPts val="0"/>
              </a:spcBef>
              <a:spcAft>
                <a:spcPts val="0"/>
              </a:spcAft>
              <a:buClr>
                <a:srgbClr val="585858"/>
              </a:buClr>
              <a:buSzPts val="2800"/>
              <a:buFont typeface="Arial"/>
              <a:buNone/>
              <a:defRPr sz="2800"/>
            </a:lvl1pPr>
            <a:lvl2pPr marL="914400" lvl="1" indent="-228600" algn="ctr">
              <a:lnSpc>
                <a:spcPct val="100000"/>
              </a:lnSpc>
              <a:spcBef>
                <a:spcPts val="0"/>
              </a:spcBef>
              <a:spcAft>
                <a:spcPts val="0"/>
              </a:spcAft>
              <a:buClr>
                <a:srgbClr val="585858"/>
              </a:buClr>
              <a:buSzPts val="2800"/>
              <a:buFont typeface="Arial"/>
              <a:buNone/>
              <a:defRPr sz="2800"/>
            </a:lvl2pPr>
            <a:lvl3pPr marL="1371600" lvl="2" indent="-228600" algn="ctr">
              <a:lnSpc>
                <a:spcPct val="100000"/>
              </a:lnSpc>
              <a:spcBef>
                <a:spcPts val="0"/>
              </a:spcBef>
              <a:spcAft>
                <a:spcPts val="0"/>
              </a:spcAft>
              <a:buClr>
                <a:srgbClr val="585858"/>
              </a:buClr>
              <a:buSzPts val="2800"/>
              <a:buFont typeface="Arial"/>
              <a:buNone/>
              <a:defRPr sz="2800"/>
            </a:lvl3pPr>
            <a:lvl4pPr marL="1828800" lvl="3" indent="-228600" algn="ctr">
              <a:lnSpc>
                <a:spcPct val="100000"/>
              </a:lnSpc>
              <a:spcBef>
                <a:spcPts val="0"/>
              </a:spcBef>
              <a:spcAft>
                <a:spcPts val="0"/>
              </a:spcAft>
              <a:buClr>
                <a:srgbClr val="585858"/>
              </a:buClr>
              <a:buSzPts val="2800"/>
              <a:buFont typeface="Arial"/>
              <a:buNone/>
              <a:defRPr sz="2800"/>
            </a:lvl4pPr>
            <a:lvl5pPr marL="2286000" lvl="4" indent="-228600" algn="ctr">
              <a:lnSpc>
                <a:spcPct val="100000"/>
              </a:lnSpc>
              <a:spcBef>
                <a:spcPts val="0"/>
              </a:spcBef>
              <a:spcAft>
                <a:spcPts val="0"/>
              </a:spcAft>
              <a:buClr>
                <a:srgbClr val="585858"/>
              </a:buClr>
              <a:buSzPts val="2800"/>
              <a:buFont typeface="Arial"/>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 name="Google Shape;12;p2"/>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5"/>
        <p:cNvGrpSpPr/>
        <p:nvPr/>
      </p:nvGrpSpPr>
      <p:grpSpPr>
        <a:xfrm>
          <a:off x="0" y="0"/>
          <a:ext cx="0" cy="0"/>
          <a:chOff x="0" y="0"/>
          <a:chExt cx="0" cy="0"/>
        </a:xfrm>
      </p:grpSpPr>
      <p:sp>
        <p:nvSpPr>
          <p:cNvPr id="46" name="Google Shape;46;p11"/>
          <p:cNvSpPr txBox="1">
            <a:spLocks noGrp="1"/>
          </p:cNvSpPr>
          <p:nvPr>
            <p:ph type="body" idx="1"/>
          </p:nvPr>
        </p:nvSpPr>
        <p:spPr>
          <a:xfrm>
            <a:off x="311699" y="4230575"/>
            <a:ext cx="5998802" cy="605101"/>
          </a:xfrm>
          <a:prstGeom prst="rect">
            <a:avLst/>
          </a:prstGeom>
          <a:noFill/>
          <a:ln>
            <a:noFill/>
          </a:ln>
        </p:spPr>
        <p:txBody>
          <a:bodyPr spcFirstLastPara="1" wrap="square" lIns="91400" tIns="91400" rIns="91400" bIns="91400" anchor="ctr" anchorCtr="0">
            <a:noAutofit/>
          </a:bodyPr>
          <a:lstStyle>
            <a:lvl1pPr marL="457200" lvl="0" indent="-228600" algn="l">
              <a:lnSpc>
                <a:spcPct val="100000"/>
              </a:lnSpc>
              <a:spcBef>
                <a:spcPts val="0"/>
              </a:spcBef>
              <a:spcAft>
                <a:spcPts val="0"/>
              </a:spcAft>
              <a:buClr>
                <a:srgbClr val="585858"/>
              </a:buClr>
              <a:buSzPts val="1800"/>
              <a:buNone/>
              <a:defRPr/>
            </a:lvl1pPr>
          </a:lstStyle>
          <a:p>
            <a:endParaRPr/>
          </a:p>
        </p:txBody>
      </p:sp>
      <p:sp>
        <p:nvSpPr>
          <p:cNvPr id="47" name="Google Shape;47;p1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6600825" y="4718488"/>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5" name="Google Shape;55;p13"/>
          <p:cNvSpPr txBox="1">
            <a:spLocks noGrp="1"/>
          </p:cNvSpPr>
          <p:nvPr>
            <p:ph type="sldNum" idx="12"/>
          </p:nvPr>
        </p:nvSpPr>
        <p:spPr>
          <a:xfrm>
            <a:off x="731399"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13"/>
          <p:cNvSpPr/>
          <p:nvPr/>
        </p:nvSpPr>
        <p:spPr>
          <a:xfrm>
            <a:off x="0" y="4853028"/>
            <a:ext cx="5566800" cy="2904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 name="Google Shape;57;p13"/>
          <p:cNvSpPr/>
          <p:nvPr/>
        </p:nvSpPr>
        <p:spPr>
          <a:xfrm>
            <a:off x="5566653" y="4853028"/>
            <a:ext cx="3577200" cy="290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381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dk1"/>
              </a:buClr>
              <a:buSzPts val="4000"/>
              <a:buFont typeface="Calibri"/>
              <a:buNone/>
              <a:defRPr sz="4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400"/>
              </a:spcBef>
              <a:spcAft>
                <a:spcPts val="0"/>
              </a:spcAft>
              <a:buClr>
                <a:srgbClr val="888888"/>
              </a:buClr>
              <a:buSzPts val="2000"/>
              <a:buNone/>
              <a:defRPr sz="2000">
                <a:solidFill>
                  <a:srgbClr val="888888"/>
                </a:solidFill>
              </a:defRPr>
            </a:lvl1pPr>
            <a:lvl2pPr marL="914400" lvl="1" indent="-228600" algn="l" rtl="0">
              <a:lnSpc>
                <a:spcPct val="100000"/>
              </a:lnSpc>
              <a:spcBef>
                <a:spcPts val="360"/>
              </a:spcBef>
              <a:spcAft>
                <a:spcPts val="0"/>
              </a:spcAft>
              <a:buClr>
                <a:srgbClr val="888888"/>
              </a:buClr>
              <a:buSzPts val="1800"/>
              <a:buNone/>
              <a:defRPr sz="1800">
                <a:solidFill>
                  <a:srgbClr val="888888"/>
                </a:solidFill>
              </a:defRPr>
            </a:lvl2pPr>
            <a:lvl3pPr marL="1371600" lvl="2" indent="-228600" algn="l" rtl="0">
              <a:lnSpc>
                <a:spcPct val="100000"/>
              </a:lnSpc>
              <a:spcBef>
                <a:spcPts val="320"/>
              </a:spcBef>
              <a:spcAft>
                <a:spcPts val="0"/>
              </a:spcAft>
              <a:buClr>
                <a:srgbClr val="888888"/>
              </a:buClr>
              <a:buSzPts val="1600"/>
              <a:buNone/>
              <a:defRPr sz="1600">
                <a:solidFill>
                  <a:srgbClr val="888888"/>
                </a:solidFill>
              </a:defRPr>
            </a:lvl3pPr>
            <a:lvl4pPr marL="1828800" lvl="3" indent="-228600" algn="l" rtl="0">
              <a:lnSpc>
                <a:spcPct val="100000"/>
              </a:lnSpc>
              <a:spcBef>
                <a:spcPts val="280"/>
              </a:spcBef>
              <a:spcAft>
                <a:spcPts val="0"/>
              </a:spcAft>
              <a:buClr>
                <a:srgbClr val="888888"/>
              </a:buClr>
              <a:buSzPts val="1400"/>
              <a:buNone/>
              <a:defRPr sz="1400">
                <a:solidFill>
                  <a:srgbClr val="888888"/>
                </a:solidFill>
              </a:defRPr>
            </a:lvl4pPr>
            <a:lvl5pPr marL="2286000" lvl="4" indent="-228600" algn="l" rtl="0">
              <a:lnSpc>
                <a:spcPct val="100000"/>
              </a:lnSpc>
              <a:spcBef>
                <a:spcPts val="28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61" name="Google Shape;61;p14"/>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p14"/>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14"/>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04507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5"/>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7" name="Google Shape;67;p15"/>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04732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Ebrima"/>
                <a:cs typeface="Ebri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10/14/2021</a:t>
            </a:fld>
            <a:endParaRPr lang="en-US"/>
          </a:p>
        </p:txBody>
      </p:sp>
      <p:sp>
        <p:nvSpPr>
          <p:cNvPr id="5" name="Holder 5"/>
          <p:cNvSpPr>
            <a:spLocks noGrp="1"/>
          </p:cNvSpPr>
          <p:nvPr>
            <p:ph type="sldNum" sz="quarter" idx="7"/>
          </p:nvPr>
        </p:nvSpPr>
        <p:spPr/>
        <p:txBody>
          <a:bodyPr lIns="0" tIns="0" rIns="0" bIns="0"/>
          <a:lstStyle>
            <a:lvl1pPr>
              <a:defRPr sz="750" b="0" i="0">
                <a:solidFill>
                  <a:srgbClr val="009CDE"/>
                </a:solidFill>
                <a:latin typeface="Ebrima"/>
                <a:cs typeface="Ebrima"/>
              </a:defRPr>
            </a:lvl1pPr>
          </a:lstStyle>
          <a:p>
            <a:pPr marL="80010">
              <a:lnSpc>
                <a:spcPct val="100000"/>
              </a:lnSpc>
              <a:spcBef>
                <a:spcPts val="131"/>
              </a:spcBef>
            </a:pPr>
            <a:fld id="{81D60167-4931-47E6-BA6A-407CBD079E47}" type="slidenum">
              <a:rPr spc="-4" dirty="0"/>
              <a:pPr marL="80010">
                <a:lnSpc>
                  <a:spcPct val="100000"/>
                </a:lnSpc>
                <a:spcBef>
                  <a:spcPts val="131"/>
                </a:spcBef>
              </a:pPr>
              <a:t>‹#›</a:t>
            </a:fld>
            <a:endParaRPr spc="-4"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Ebrima"/>
                <a:cs typeface="Ebri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10/14/2021</a:t>
            </a:fld>
            <a:endParaRPr lang="en-US"/>
          </a:p>
        </p:txBody>
      </p:sp>
      <p:sp>
        <p:nvSpPr>
          <p:cNvPr id="6" name="Holder 6"/>
          <p:cNvSpPr>
            <a:spLocks noGrp="1"/>
          </p:cNvSpPr>
          <p:nvPr>
            <p:ph type="sldNum" sz="quarter" idx="7"/>
          </p:nvPr>
        </p:nvSpPr>
        <p:spPr/>
        <p:txBody>
          <a:bodyPr lIns="0" tIns="0" rIns="0" bIns="0"/>
          <a:lstStyle>
            <a:lvl1pPr>
              <a:defRPr sz="750" b="0" i="0">
                <a:solidFill>
                  <a:srgbClr val="009CDE"/>
                </a:solidFill>
                <a:latin typeface="Ebrima"/>
                <a:cs typeface="Ebrima"/>
              </a:defRPr>
            </a:lvl1pPr>
          </a:lstStyle>
          <a:p>
            <a:pPr marL="80010">
              <a:lnSpc>
                <a:spcPct val="100000"/>
              </a:lnSpc>
              <a:spcBef>
                <a:spcPts val="131"/>
              </a:spcBef>
            </a:pPr>
            <a:fld id="{81D60167-4931-47E6-BA6A-407CBD079E47}" type="slidenum">
              <a:rPr spc="-4" dirty="0"/>
              <a:pPr marL="80010">
                <a:lnSpc>
                  <a:spcPct val="100000"/>
                </a:lnSpc>
                <a:spcBef>
                  <a:spcPts val="131"/>
                </a:spcBef>
              </a:pPr>
              <a:t>‹#›</a:t>
            </a:fld>
            <a:endParaRPr spc="-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699" y="1106125"/>
            <a:ext cx="8520602" cy="19635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 name="Google Shape;19;p4"/>
          <p:cNvSpPr txBox="1">
            <a:spLocks noGrp="1"/>
          </p:cNvSpPr>
          <p:nvPr>
            <p:ph type="body" idx="1"/>
          </p:nvPr>
        </p:nvSpPr>
        <p:spPr>
          <a:xfrm>
            <a:off x="311699" y="3152225"/>
            <a:ext cx="8520602" cy="1300800"/>
          </a:xfrm>
          <a:prstGeom prst="rect">
            <a:avLst/>
          </a:prstGeom>
          <a:noFill/>
          <a:ln>
            <a:noFill/>
          </a:ln>
        </p:spPr>
        <p:txBody>
          <a:bodyPr spcFirstLastPara="1" wrap="square" lIns="91400" tIns="91400" rIns="91400" bIns="91400" anchor="t" anchorCtr="0">
            <a:no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0"/>
              </a:spcBef>
              <a:spcAft>
                <a:spcPts val="0"/>
              </a:spcAft>
              <a:buSzPts val="1800"/>
              <a:buChar char="○"/>
              <a:defRPr/>
            </a:lvl2pPr>
            <a:lvl3pPr marL="1371600" lvl="2" indent="-342900" algn="ctr">
              <a:lnSpc>
                <a:spcPct val="115000"/>
              </a:lnSpc>
              <a:spcBef>
                <a:spcPts val="0"/>
              </a:spcBef>
              <a:spcAft>
                <a:spcPts val="0"/>
              </a:spcAft>
              <a:buSzPts val="1800"/>
              <a:buChar char="■"/>
              <a:defRPr/>
            </a:lvl3pPr>
            <a:lvl4pPr marL="1828800" lvl="3" indent="-342900" algn="ctr">
              <a:lnSpc>
                <a:spcPct val="115000"/>
              </a:lnSpc>
              <a:spcBef>
                <a:spcPts val="0"/>
              </a:spcBef>
              <a:spcAft>
                <a:spcPts val="0"/>
              </a:spcAft>
              <a:buSzPts val="1800"/>
              <a:buChar char="●"/>
              <a:defRPr/>
            </a:lvl4pPr>
            <a:lvl5pPr marL="2286000" lvl="4" indent="-342900" algn="ctr">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 name="Google Shape;20;p4"/>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699" y="2150849"/>
            <a:ext cx="8520602" cy="841801"/>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 name="Google Shape;23;p5"/>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6" name="Google Shape;26;p6"/>
          <p:cNvSpPr txBox="1">
            <a:spLocks noGrp="1"/>
          </p:cNvSpPr>
          <p:nvPr>
            <p:ph type="body" idx="1"/>
          </p:nvPr>
        </p:nvSpPr>
        <p:spPr>
          <a:xfrm>
            <a:off x="311699" y="1152475"/>
            <a:ext cx="3999902" cy="3416400"/>
          </a:xfrm>
          <a:prstGeom prst="rect">
            <a:avLst/>
          </a:prstGeom>
          <a:noFill/>
          <a:ln>
            <a:noFill/>
          </a:ln>
        </p:spPr>
        <p:txBody>
          <a:bodyPr spcFirstLastPara="1" wrap="square" lIns="91400" tIns="91400" rIns="91400" bIns="914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7" name="Google Shape;27;p6"/>
          <p:cNvSpPr txBox="1">
            <a:spLocks noGrp="1"/>
          </p:cNvSpPr>
          <p:nvPr>
            <p:ph type="body" idx="2"/>
          </p:nvPr>
        </p:nvSpPr>
        <p:spPr>
          <a:xfrm>
            <a:off x="4832399" y="1152475"/>
            <a:ext cx="3999902" cy="34164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8" name="Google Shape;28;p6"/>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 name="Google Shape;31;p7"/>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11699" y="555600"/>
            <a:ext cx="2808001" cy="755700"/>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4" name="Google Shape;34;p8"/>
          <p:cNvSpPr txBox="1">
            <a:spLocks noGrp="1"/>
          </p:cNvSpPr>
          <p:nvPr>
            <p:ph type="body" idx="1"/>
          </p:nvPr>
        </p:nvSpPr>
        <p:spPr>
          <a:xfrm>
            <a:off x="311699" y="1389599"/>
            <a:ext cx="2808001" cy="3179401"/>
          </a:xfrm>
          <a:prstGeom prst="rect">
            <a:avLst/>
          </a:prstGeom>
          <a:noFill/>
          <a:ln>
            <a:noFill/>
          </a:ln>
        </p:spPr>
        <p:txBody>
          <a:bodyPr spcFirstLastPara="1" wrap="square" lIns="91400" tIns="91400" rIns="91400" bIns="91400"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5" name="Google Shape;35;p8"/>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90250" y="450149"/>
            <a:ext cx="6367801" cy="4090801"/>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8" name="Google Shape;38;p9"/>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39"/>
        <p:cNvGrpSpPr/>
        <p:nvPr/>
      </p:nvGrpSpPr>
      <p:grpSpPr>
        <a:xfrm>
          <a:off x="0" y="0"/>
          <a:ext cx="0" cy="0"/>
          <a:chOff x="0" y="0"/>
          <a:chExt cx="0" cy="0"/>
        </a:xfrm>
      </p:grpSpPr>
      <p:sp>
        <p:nvSpPr>
          <p:cNvPr id="40" name="Google Shape;40;p10"/>
          <p:cNvSpPr/>
          <p:nvPr/>
        </p:nvSpPr>
        <p:spPr>
          <a:xfrm>
            <a:off x="4572000" y="-125"/>
            <a:ext cx="4572000" cy="5143501"/>
          </a:xfrm>
          <a:prstGeom prst="rect">
            <a:avLst/>
          </a:pr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0"/>
          <p:cNvSpPr txBox="1">
            <a:spLocks noGrp="1"/>
          </p:cNvSpPr>
          <p:nvPr>
            <p:ph type="title"/>
          </p:nvPr>
        </p:nvSpPr>
        <p:spPr>
          <a:xfrm>
            <a:off x="265500" y="1233175"/>
            <a:ext cx="4045200" cy="1482301"/>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2" name="Google Shape;42;p10"/>
          <p:cNvSpPr txBox="1">
            <a:spLocks noGrp="1"/>
          </p:cNvSpPr>
          <p:nvPr>
            <p:ph type="body" idx="1"/>
          </p:nvPr>
        </p:nvSpPr>
        <p:spPr>
          <a:xfrm>
            <a:off x="265500" y="2803075"/>
            <a:ext cx="4045200" cy="1235101"/>
          </a:xfrm>
          <a:prstGeom prst="rect">
            <a:avLst/>
          </a:prstGeom>
          <a:noFill/>
          <a:ln>
            <a:noFill/>
          </a:ln>
        </p:spPr>
        <p:txBody>
          <a:bodyPr spcFirstLastPara="1" wrap="square" lIns="91400" tIns="91400" rIns="91400" bIns="91400" anchor="t" anchorCtr="0">
            <a:noAutofit/>
          </a:bodyPr>
          <a:lstStyle>
            <a:lvl1pPr marL="457200" lvl="0" indent="-228600" algn="ctr">
              <a:lnSpc>
                <a:spcPct val="100000"/>
              </a:lnSpc>
              <a:spcBef>
                <a:spcPts val="0"/>
              </a:spcBef>
              <a:spcAft>
                <a:spcPts val="0"/>
              </a:spcAft>
              <a:buClr>
                <a:srgbClr val="585858"/>
              </a:buClr>
              <a:buSzPts val="2100"/>
              <a:buFont typeface="Arial"/>
              <a:buNone/>
              <a:defRPr sz="2100"/>
            </a:lvl1pPr>
            <a:lvl2pPr marL="914400" lvl="1" indent="-228600" algn="ctr">
              <a:lnSpc>
                <a:spcPct val="100000"/>
              </a:lnSpc>
              <a:spcBef>
                <a:spcPts val="0"/>
              </a:spcBef>
              <a:spcAft>
                <a:spcPts val="0"/>
              </a:spcAft>
              <a:buClr>
                <a:srgbClr val="585858"/>
              </a:buClr>
              <a:buSzPts val="2100"/>
              <a:buFont typeface="Arial"/>
              <a:buNone/>
              <a:defRPr sz="2100"/>
            </a:lvl2pPr>
            <a:lvl3pPr marL="1371600" lvl="2" indent="-228600" algn="ctr">
              <a:lnSpc>
                <a:spcPct val="100000"/>
              </a:lnSpc>
              <a:spcBef>
                <a:spcPts val="0"/>
              </a:spcBef>
              <a:spcAft>
                <a:spcPts val="0"/>
              </a:spcAft>
              <a:buClr>
                <a:srgbClr val="585858"/>
              </a:buClr>
              <a:buSzPts val="2100"/>
              <a:buFont typeface="Arial"/>
              <a:buNone/>
              <a:defRPr sz="2100"/>
            </a:lvl3pPr>
            <a:lvl4pPr marL="1828800" lvl="3" indent="-228600" algn="ctr">
              <a:lnSpc>
                <a:spcPct val="100000"/>
              </a:lnSpc>
              <a:spcBef>
                <a:spcPts val="0"/>
              </a:spcBef>
              <a:spcAft>
                <a:spcPts val="0"/>
              </a:spcAft>
              <a:buClr>
                <a:srgbClr val="585858"/>
              </a:buClr>
              <a:buSzPts val="2100"/>
              <a:buFont typeface="Arial"/>
              <a:buNone/>
              <a:defRPr sz="2100"/>
            </a:lvl4pPr>
            <a:lvl5pPr marL="2286000" lvl="4" indent="-228600" algn="ctr">
              <a:lnSpc>
                <a:spcPct val="100000"/>
              </a:lnSpc>
              <a:spcBef>
                <a:spcPts val="0"/>
              </a:spcBef>
              <a:spcAft>
                <a:spcPts val="0"/>
              </a:spcAft>
              <a:buClr>
                <a:srgbClr val="585858"/>
              </a:buClr>
              <a:buSzPts val="2100"/>
              <a:buFont typeface="Arial"/>
              <a:buNone/>
              <a:defRPr sz="21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3" name="Google Shape;43;p10"/>
          <p:cNvSpPr txBox="1">
            <a:spLocks noGrp="1"/>
          </p:cNvSpPr>
          <p:nvPr>
            <p:ph type="body" idx="2"/>
          </p:nvPr>
        </p:nvSpPr>
        <p:spPr>
          <a:xfrm>
            <a:off x="4939500" y="724074"/>
            <a:ext cx="3837000" cy="3695102"/>
          </a:xfrm>
          <a:prstGeom prst="rect">
            <a:avLst/>
          </a:prstGeom>
          <a:noFill/>
          <a:ln>
            <a:noFill/>
          </a:ln>
        </p:spPr>
        <p:txBody>
          <a:bodyPr spcFirstLastPara="1" wrap="square" lIns="91400" tIns="91400" rIns="91400" bIns="91400" anchor="ctr"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4" name="Google Shape;44;p10"/>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346454"/>
            <a:ext cx="9144000" cy="3797141"/>
          </a:xfrm>
          <a:custGeom>
            <a:avLst/>
            <a:gdLst/>
            <a:ahLst/>
            <a:cxnLst/>
            <a:rect l="l" t="t" r="r" b="b"/>
            <a:pathLst>
              <a:path w="12192000" h="5062855">
                <a:moveTo>
                  <a:pt x="0" y="5062728"/>
                </a:moveTo>
                <a:lnTo>
                  <a:pt x="12192000" y="5062728"/>
                </a:lnTo>
                <a:lnTo>
                  <a:pt x="12192000" y="0"/>
                </a:lnTo>
                <a:lnTo>
                  <a:pt x="0" y="0"/>
                </a:lnTo>
                <a:lnTo>
                  <a:pt x="0" y="5062728"/>
                </a:lnTo>
                <a:close/>
              </a:path>
            </a:pathLst>
          </a:custGeom>
          <a:solidFill>
            <a:srgbClr val="E6F5FB"/>
          </a:solidFill>
        </p:spPr>
        <p:txBody>
          <a:bodyPr wrap="square" lIns="0" tIns="0" rIns="0" bIns="0" rtlCol="0"/>
          <a:lstStyle/>
          <a:p>
            <a:endParaRPr sz="1350"/>
          </a:p>
        </p:txBody>
      </p:sp>
      <p:sp>
        <p:nvSpPr>
          <p:cNvPr id="17" name="bk object 17"/>
          <p:cNvSpPr/>
          <p:nvPr/>
        </p:nvSpPr>
        <p:spPr>
          <a:xfrm>
            <a:off x="7803261" y="348615"/>
            <a:ext cx="978407" cy="411479"/>
          </a:xfrm>
          <a:prstGeom prst="rect">
            <a:avLst/>
          </a:prstGeom>
          <a:blipFill>
            <a:blip r:embed="rId4" cstate="print"/>
            <a:stretch>
              <a:fillRect/>
            </a:stretch>
          </a:blipFill>
        </p:spPr>
        <p:txBody>
          <a:bodyPr wrap="square" lIns="0" tIns="0" rIns="0" bIns="0" rtlCol="0"/>
          <a:lstStyle/>
          <a:p>
            <a:endParaRPr sz="1350"/>
          </a:p>
        </p:txBody>
      </p:sp>
      <p:sp>
        <p:nvSpPr>
          <p:cNvPr id="2" name="Holder 2"/>
          <p:cNvSpPr>
            <a:spLocks noGrp="1"/>
          </p:cNvSpPr>
          <p:nvPr>
            <p:ph type="title"/>
          </p:nvPr>
        </p:nvSpPr>
        <p:spPr>
          <a:xfrm>
            <a:off x="350063" y="3266789"/>
            <a:ext cx="8443874" cy="934403"/>
          </a:xfrm>
          <a:prstGeom prst="rect">
            <a:avLst/>
          </a:prstGeom>
        </p:spPr>
        <p:txBody>
          <a:bodyPr wrap="square" lIns="0" tIns="0" rIns="0" bIns="0">
            <a:spAutoFit/>
          </a:bodyPr>
          <a:lstStyle>
            <a:lvl1pPr>
              <a:defRPr sz="4000" b="1" i="0">
                <a:solidFill>
                  <a:schemeClr val="bg1"/>
                </a:solidFill>
                <a:latin typeface="Ebrima"/>
                <a:cs typeface="Ebrima"/>
              </a:defRPr>
            </a:lvl1pPr>
          </a:lstStyle>
          <a:p>
            <a:endParaRPr/>
          </a:p>
        </p:txBody>
      </p:sp>
      <p:sp>
        <p:nvSpPr>
          <p:cNvPr id="3" name="Holder 3"/>
          <p:cNvSpPr>
            <a:spLocks noGrp="1"/>
          </p:cNvSpPr>
          <p:nvPr>
            <p:ph type="body" idx="1"/>
          </p:nvPr>
        </p:nvSpPr>
        <p:spPr>
          <a:xfrm>
            <a:off x="2855880" y="1510875"/>
            <a:ext cx="5939790" cy="3494246"/>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10/14/2021</a:t>
            </a:fld>
            <a:endParaRPr lang="en-US"/>
          </a:p>
        </p:txBody>
      </p:sp>
      <p:sp>
        <p:nvSpPr>
          <p:cNvPr id="6" name="Holder 6"/>
          <p:cNvSpPr>
            <a:spLocks noGrp="1"/>
          </p:cNvSpPr>
          <p:nvPr>
            <p:ph type="sldNum" sz="quarter" idx="7"/>
          </p:nvPr>
        </p:nvSpPr>
        <p:spPr>
          <a:xfrm>
            <a:off x="8649081" y="4917073"/>
            <a:ext cx="160019" cy="346249"/>
          </a:xfrm>
          <a:prstGeom prst="rect">
            <a:avLst/>
          </a:prstGeom>
        </p:spPr>
        <p:txBody>
          <a:bodyPr wrap="square" lIns="0" tIns="0" rIns="0" bIns="0">
            <a:spAutoFit/>
          </a:bodyPr>
          <a:lstStyle>
            <a:lvl1pPr>
              <a:defRPr sz="750" b="0" i="0">
                <a:solidFill>
                  <a:srgbClr val="009CDE"/>
                </a:solidFill>
                <a:latin typeface="Ebrima"/>
                <a:cs typeface="Ebrima"/>
              </a:defRPr>
            </a:lvl1pPr>
          </a:lstStyle>
          <a:p>
            <a:pPr marL="80010">
              <a:lnSpc>
                <a:spcPct val="100000"/>
              </a:lnSpc>
              <a:spcBef>
                <a:spcPts val="131"/>
              </a:spcBef>
            </a:pPr>
            <a:fld id="{81D60167-4931-47E6-BA6A-407CBD079E47}" type="slidenum">
              <a:rPr spc="-4" dirty="0"/>
              <a:pPr marL="80010">
                <a:lnSpc>
                  <a:spcPct val="100000"/>
                </a:lnSpc>
                <a:spcBef>
                  <a:spcPts val="131"/>
                </a:spcBef>
              </a:pPr>
              <a:t>‹#›</a:t>
            </a:fld>
            <a:endParaRPr spc="-4" dirty="0"/>
          </a:p>
        </p:txBody>
      </p:sp>
    </p:spTree>
  </p:cSld>
  <p:clrMap bg1="lt1" tx1="dk1" bg2="lt2" tx2="dk2" accent1="accent1" accent2="accent2" accent3="accent3" accent4="accent4" accent5="accent5" accent6="accent6" hlink="hlink" folHlink="folHlink"/>
  <p:sldLayoutIdLst>
    <p:sldLayoutId id="2147483664" r:id="rId1"/>
    <p:sldLayoutId id="2147483662"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vaccines/covid-19/vaccinate-with-confidence/building-trust.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hyperlink" Target="https://www.who.int/emergencies/diseases/novel-coronavirus-2019/advice-for-public" TargetMode="Externa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www.changingthecovidconversation.or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forms.gle/FuiRHWQXa3NViVks8"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urseledcare.phmc.org/training/nncc-ceu-disclosur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p:nvPr/>
        </p:nvSpPr>
        <p:spPr>
          <a:xfrm>
            <a:off x="2734400" y="1920675"/>
            <a:ext cx="5179500" cy="12522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chivo Black"/>
              <a:buNone/>
            </a:pPr>
            <a:r>
              <a:rPr lang="en-US" sz="2400" dirty="0">
                <a:latin typeface="Lato Black"/>
                <a:ea typeface="Lato Black"/>
                <a:cs typeface="Lato Black"/>
                <a:sym typeface="Lato Black"/>
              </a:rPr>
              <a:t>Communication Strategies for Vaccine Confidence:</a:t>
            </a:r>
          </a:p>
          <a:p>
            <a:pPr marL="0" marR="0" lvl="0" indent="0" algn="l" rtl="0">
              <a:lnSpc>
                <a:spcPct val="100000"/>
              </a:lnSpc>
              <a:spcBef>
                <a:spcPts val="0"/>
              </a:spcBef>
              <a:spcAft>
                <a:spcPts val="0"/>
              </a:spcAft>
              <a:buClr>
                <a:srgbClr val="000000"/>
              </a:buClr>
              <a:buSzPts val="1400"/>
              <a:buFont typeface="Archivo Black"/>
              <a:buNone/>
            </a:pPr>
            <a:r>
              <a:rPr lang="en-US" sz="2400" i="1" dirty="0">
                <a:latin typeface="Lato Black"/>
                <a:ea typeface="Lato Black"/>
                <a:cs typeface="Lato Black"/>
                <a:sym typeface="Lato Black"/>
              </a:rPr>
              <a:t>Introduction</a:t>
            </a:r>
            <a:endParaRPr sz="2400" i="1" dirty="0">
              <a:latin typeface="Lato"/>
              <a:ea typeface="Lato"/>
              <a:cs typeface="Lato"/>
              <a:sym typeface="Lato"/>
            </a:endParaRPr>
          </a:p>
        </p:txBody>
      </p:sp>
      <p:cxnSp>
        <p:nvCxnSpPr>
          <p:cNvPr id="101" name="Google Shape;101;p25"/>
          <p:cNvCxnSpPr/>
          <p:nvPr/>
        </p:nvCxnSpPr>
        <p:spPr>
          <a:xfrm>
            <a:off x="2538375" y="1805850"/>
            <a:ext cx="0" cy="1531800"/>
          </a:xfrm>
          <a:prstGeom prst="straightConnector1">
            <a:avLst/>
          </a:prstGeom>
          <a:noFill/>
          <a:ln w="9525" cap="flat" cmpd="sng">
            <a:solidFill>
              <a:schemeClr val="dk2"/>
            </a:solidFill>
            <a:prstDash val="solid"/>
            <a:round/>
            <a:headEnd type="none" w="sm" len="sm"/>
            <a:tailEnd type="none" w="sm" len="sm"/>
          </a:ln>
        </p:spPr>
      </p:cxnSp>
      <p:sp>
        <p:nvSpPr>
          <p:cNvPr id="102" name="Google Shape;102;p25"/>
          <p:cNvSpPr/>
          <p:nvPr/>
        </p:nvSpPr>
        <p:spPr>
          <a:xfrm>
            <a:off x="8221200" y="0"/>
            <a:ext cx="9228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8B46E5A9-4C70-40FA-BC35-A12E0AE510FB}"/>
              </a:ext>
            </a:extLst>
          </p:cNvPr>
          <p:cNvPicPr>
            <a:picLocks noChangeAspect="1"/>
          </p:cNvPicPr>
          <p:nvPr/>
        </p:nvPicPr>
        <p:blipFill>
          <a:blip r:embed="rId3"/>
          <a:stretch>
            <a:fillRect/>
          </a:stretch>
        </p:blipFill>
        <p:spPr>
          <a:xfrm>
            <a:off x="803445" y="1641440"/>
            <a:ext cx="1091279" cy="1810669"/>
          </a:xfrm>
          <a:prstGeom prst="rect">
            <a:avLst/>
          </a:prstGeom>
        </p:spPr>
      </p:pic>
      <p:sp>
        <p:nvSpPr>
          <p:cNvPr id="7" name="Google Shape;78;p16">
            <a:extLst>
              <a:ext uri="{FF2B5EF4-FFF2-40B4-BE49-F238E27FC236}">
                <a16:creationId xmlns:a16="http://schemas.microsoft.com/office/drawing/2014/main" id="{53F9F2A7-E503-420E-A7CE-AB5B8C01FF15}"/>
              </a:ext>
            </a:extLst>
          </p:cNvPr>
          <p:cNvSpPr txBox="1"/>
          <p:nvPr/>
        </p:nvSpPr>
        <p:spPr>
          <a:xfrm>
            <a:off x="3039200" y="3473925"/>
            <a:ext cx="4665600" cy="6039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chivo Black"/>
              <a:buNone/>
            </a:pPr>
            <a:r>
              <a:rPr lang="en-US" sz="2400" dirty="0">
                <a:latin typeface="Lato"/>
                <a:ea typeface="Lato"/>
                <a:cs typeface="Lato"/>
                <a:sym typeface="Lato"/>
              </a:rPr>
              <a:t>WEEK 1 Live Session</a:t>
            </a:r>
          </a:p>
          <a:p>
            <a:pPr marL="0" marR="0" lvl="0" indent="0" algn="l" rtl="0">
              <a:lnSpc>
                <a:spcPct val="100000"/>
              </a:lnSpc>
              <a:spcBef>
                <a:spcPts val="0"/>
              </a:spcBef>
              <a:spcAft>
                <a:spcPts val="0"/>
              </a:spcAft>
              <a:buClr>
                <a:srgbClr val="000000"/>
              </a:buClr>
              <a:buSzPts val="1400"/>
              <a:buFont typeface="Archivo Black"/>
              <a:buNone/>
            </a:pPr>
            <a:r>
              <a:rPr lang="en-US" sz="1600" b="0" i="1" u="none" strike="noStrike" cap="none" dirty="0">
                <a:solidFill>
                  <a:srgbClr val="000000"/>
                </a:solidFill>
                <a:latin typeface="Lato"/>
                <a:ea typeface="Lato"/>
                <a:cs typeface="Lato"/>
                <a:sym typeface="Lato"/>
              </a:rPr>
              <a:t>October 14, 2021</a:t>
            </a:r>
            <a:endParaRPr sz="1600" b="0" i="1" u="none" strike="noStrike" cap="none" dirty="0">
              <a:solidFill>
                <a:srgbClr val="000000"/>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INTRODUCTIONS</a:t>
            </a:r>
            <a:endParaRPr sz="3600" b="0" i="0" u="none" strike="noStrike" cap="none" dirty="0">
              <a:solidFill>
                <a:schemeClr val="dk1"/>
              </a:solidFill>
              <a:latin typeface="Lato Black"/>
              <a:ea typeface="Lato Black"/>
              <a:cs typeface="Lato Black"/>
              <a:sym typeface="Lato Black"/>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277887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5" name="Group 4">
            <a:extLst>
              <a:ext uri="{FF2B5EF4-FFF2-40B4-BE49-F238E27FC236}">
                <a16:creationId xmlns:a16="http://schemas.microsoft.com/office/drawing/2014/main" id="{DC97DB36-74C2-4D4A-9247-89251E5A3F95}"/>
              </a:ext>
            </a:extLst>
          </p:cNvPr>
          <p:cNvGrpSpPr/>
          <p:nvPr/>
        </p:nvGrpSpPr>
        <p:grpSpPr>
          <a:xfrm>
            <a:off x="1321960" y="868710"/>
            <a:ext cx="5692793" cy="4035787"/>
            <a:chOff x="1051560" y="146304"/>
            <a:chExt cx="6940296" cy="4920178"/>
          </a:xfrm>
        </p:grpSpPr>
        <p:pic>
          <p:nvPicPr>
            <p:cNvPr id="3" name="Picture 2">
              <a:extLst>
                <a:ext uri="{FF2B5EF4-FFF2-40B4-BE49-F238E27FC236}">
                  <a16:creationId xmlns:a16="http://schemas.microsoft.com/office/drawing/2014/main" id="{FE992852-1C31-464D-A72E-C3D5AA1D32D6}"/>
                </a:ext>
              </a:extLst>
            </p:cNvPr>
            <p:cNvPicPr>
              <a:picLocks noChangeAspect="1"/>
            </p:cNvPicPr>
            <p:nvPr/>
          </p:nvPicPr>
          <p:blipFill rotWithShape="1">
            <a:blip r:embed="rId3"/>
            <a:srcRect l="1962" t="2844" r="3335" b="1498"/>
            <a:stretch/>
          </p:blipFill>
          <p:spPr>
            <a:xfrm>
              <a:off x="1051560" y="146304"/>
              <a:ext cx="6940296" cy="4920178"/>
            </a:xfrm>
            <a:prstGeom prst="rect">
              <a:avLst/>
            </a:prstGeom>
          </p:spPr>
        </p:pic>
        <p:sp>
          <p:nvSpPr>
            <p:cNvPr id="4" name="Rectangle 3">
              <a:extLst>
                <a:ext uri="{FF2B5EF4-FFF2-40B4-BE49-F238E27FC236}">
                  <a16:creationId xmlns:a16="http://schemas.microsoft.com/office/drawing/2014/main" id="{0B2FCD19-CF68-4971-8C79-4A5BE987CCD8}"/>
                </a:ext>
              </a:extLst>
            </p:cNvPr>
            <p:cNvSpPr/>
            <p:nvPr/>
          </p:nvSpPr>
          <p:spPr>
            <a:xfrm>
              <a:off x="5010912" y="4379976"/>
              <a:ext cx="1316736" cy="686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919DD9-C1C8-4075-AB07-8A786CC55F3D}"/>
                </a:ext>
              </a:extLst>
            </p:cNvPr>
            <p:cNvSpPr/>
            <p:nvPr/>
          </p:nvSpPr>
          <p:spPr>
            <a:xfrm>
              <a:off x="7193255" y="3115056"/>
              <a:ext cx="798601" cy="763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
        <p:nvSpPr>
          <p:cNvPr id="9" name="TextBox 8">
            <a:extLst>
              <a:ext uri="{FF2B5EF4-FFF2-40B4-BE49-F238E27FC236}">
                <a16:creationId xmlns:a16="http://schemas.microsoft.com/office/drawing/2014/main" id="{AA9D63AC-4F65-4E60-8438-5B500320C0AB}"/>
              </a:ext>
            </a:extLst>
          </p:cNvPr>
          <p:cNvSpPr txBox="1"/>
          <p:nvPr/>
        </p:nvSpPr>
        <p:spPr>
          <a:xfrm>
            <a:off x="2298321" y="270342"/>
            <a:ext cx="4547358" cy="707886"/>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3600"/>
              <a:buFont typeface="Arial"/>
              <a:buNone/>
            </a:pPr>
            <a:r>
              <a:rPr lang="en-US" sz="2000" dirty="0">
                <a:solidFill>
                  <a:schemeClr val="dk1"/>
                </a:solidFill>
                <a:latin typeface="Lato Black"/>
                <a:ea typeface="Lato Black"/>
                <a:cs typeface="Lato Black"/>
                <a:sym typeface="Lato Black"/>
              </a:rPr>
              <a:t>LEARNING COLLABORATIVE PARTICIPANTS</a:t>
            </a:r>
            <a:endParaRPr lang="en-US" sz="2000" b="0" i="0" u="none" strike="noStrike" cap="none" dirty="0">
              <a:solidFill>
                <a:schemeClr val="dk1"/>
              </a:solidFill>
              <a:latin typeface="Lato Black"/>
              <a:ea typeface="Lato Black"/>
              <a:cs typeface="Lato Black"/>
              <a:sym typeface="Lato Black"/>
            </a:endParaRPr>
          </a:p>
        </p:txBody>
      </p:sp>
    </p:spTree>
    <p:extLst>
      <p:ext uri="{BB962C8B-B14F-4D97-AF65-F5344CB8AC3E}">
        <p14:creationId xmlns:p14="http://schemas.microsoft.com/office/powerpoint/2010/main" val="417892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graphicFrame>
        <p:nvGraphicFramePr>
          <p:cNvPr id="4" name="Chart 3">
            <a:extLst>
              <a:ext uri="{FF2B5EF4-FFF2-40B4-BE49-F238E27FC236}">
                <a16:creationId xmlns:a16="http://schemas.microsoft.com/office/drawing/2014/main" id="{AA9CB7B6-F6E9-4F16-851C-C35EC9E22C0F}"/>
              </a:ext>
            </a:extLst>
          </p:cNvPr>
          <p:cNvGraphicFramePr/>
          <p:nvPr>
            <p:extLst>
              <p:ext uri="{D42A27DB-BD31-4B8C-83A1-F6EECF244321}">
                <p14:modId xmlns:p14="http://schemas.microsoft.com/office/powerpoint/2010/main" val="1935466251"/>
              </p:ext>
            </p:extLst>
          </p:nvPr>
        </p:nvGraphicFramePr>
        <p:xfrm>
          <a:off x="61301" y="308384"/>
          <a:ext cx="9021399" cy="4526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2747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
        <p:nvSpPr>
          <p:cNvPr id="6" name="TextBox 5">
            <a:extLst>
              <a:ext uri="{FF2B5EF4-FFF2-40B4-BE49-F238E27FC236}">
                <a16:creationId xmlns:a16="http://schemas.microsoft.com/office/drawing/2014/main" id="{236D6238-3767-49D8-B8C3-29604A1D9E00}"/>
              </a:ext>
            </a:extLst>
          </p:cNvPr>
          <p:cNvSpPr txBox="1"/>
          <p:nvPr/>
        </p:nvSpPr>
        <p:spPr>
          <a:xfrm>
            <a:off x="80800" y="4717560"/>
            <a:ext cx="6351161" cy="215444"/>
          </a:xfrm>
          <a:prstGeom prst="rect">
            <a:avLst/>
          </a:prstGeom>
          <a:noFill/>
        </p:spPr>
        <p:txBody>
          <a:bodyPr wrap="square">
            <a:spAutoFit/>
          </a:bodyPr>
          <a:lstStyle/>
          <a:p>
            <a:r>
              <a:rPr lang="en-US" sz="800" dirty="0"/>
              <a:t>https://www.cdc.gov/coronavirus/2019-ncov/covid-data/covidview/index.html</a:t>
            </a:r>
          </a:p>
        </p:txBody>
      </p:sp>
      <p:pic>
        <p:nvPicPr>
          <p:cNvPr id="1026" name="Picture 2" descr="Daily Trends in COVID-19 Cases in the United States Reported to CDC 10-08-2021">
            <a:extLst>
              <a:ext uri="{FF2B5EF4-FFF2-40B4-BE49-F238E27FC236}">
                <a16:creationId xmlns:a16="http://schemas.microsoft.com/office/drawing/2014/main" id="{58493326-1863-429E-A322-BDD7D1E6E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461" y="1168089"/>
            <a:ext cx="5075614" cy="24849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CDF1166-8323-4E46-A60F-06F32901759C}"/>
              </a:ext>
            </a:extLst>
          </p:cNvPr>
          <p:cNvPicPr>
            <a:picLocks noChangeAspect="1"/>
          </p:cNvPicPr>
          <p:nvPr/>
        </p:nvPicPr>
        <p:blipFill>
          <a:blip r:embed="rId4"/>
          <a:stretch>
            <a:fillRect/>
          </a:stretch>
        </p:blipFill>
        <p:spPr>
          <a:xfrm>
            <a:off x="419586" y="592609"/>
            <a:ext cx="2716527" cy="3635896"/>
          </a:xfrm>
          <a:prstGeom prst="rect">
            <a:avLst/>
          </a:prstGeom>
        </p:spPr>
      </p:pic>
      <p:pic>
        <p:nvPicPr>
          <p:cNvPr id="8" name="Picture 7">
            <a:extLst>
              <a:ext uri="{FF2B5EF4-FFF2-40B4-BE49-F238E27FC236}">
                <a16:creationId xmlns:a16="http://schemas.microsoft.com/office/drawing/2014/main" id="{C310B83E-1704-46E3-9BCF-4CD090109C7F}"/>
              </a:ext>
            </a:extLst>
          </p:cNvPr>
          <p:cNvPicPr>
            <a:picLocks noChangeAspect="1"/>
          </p:cNvPicPr>
          <p:nvPr/>
        </p:nvPicPr>
        <p:blipFill>
          <a:blip r:embed="rId5"/>
          <a:stretch>
            <a:fillRect/>
          </a:stretch>
        </p:blipFill>
        <p:spPr>
          <a:xfrm>
            <a:off x="4986542" y="3799585"/>
            <a:ext cx="2890838" cy="842963"/>
          </a:xfrm>
          <a:prstGeom prst="rect">
            <a:avLst/>
          </a:prstGeom>
        </p:spPr>
      </p:pic>
    </p:spTree>
    <p:extLst>
      <p:ext uri="{BB962C8B-B14F-4D97-AF65-F5344CB8AC3E}">
        <p14:creationId xmlns:p14="http://schemas.microsoft.com/office/powerpoint/2010/main" val="1278029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
        <p:nvSpPr>
          <p:cNvPr id="6" name="TextBox 5">
            <a:extLst>
              <a:ext uri="{FF2B5EF4-FFF2-40B4-BE49-F238E27FC236}">
                <a16:creationId xmlns:a16="http://schemas.microsoft.com/office/drawing/2014/main" id="{236D6238-3767-49D8-B8C3-29604A1D9E00}"/>
              </a:ext>
            </a:extLst>
          </p:cNvPr>
          <p:cNvSpPr txBox="1"/>
          <p:nvPr/>
        </p:nvSpPr>
        <p:spPr>
          <a:xfrm>
            <a:off x="80800" y="4717560"/>
            <a:ext cx="6351161" cy="215444"/>
          </a:xfrm>
          <a:prstGeom prst="rect">
            <a:avLst/>
          </a:prstGeom>
          <a:noFill/>
        </p:spPr>
        <p:txBody>
          <a:bodyPr wrap="square">
            <a:spAutoFit/>
          </a:bodyPr>
          <a:lstStyle/>
          <a:p>
            <a:r>
              <a:rPr lang="en-US" sz="800" dirty="0"/>
              <a:t>https://covid.cdc.gov/covid-data-tracker/#vaccinations_vacc-total-admin-rate-total</a:t>
            </a:r>
          </a:p>
        </p:txBody>
      </p:sp>
      <p:pic>
        <p:nvPicPr>
          <p:cNvPr id="3" name="Picture 2">
            <a:extLst>
              <a:ext uri="{FF2B5EF4-FFF2-40B4-BE49-F238E27FC236}">
                <a16:creationId xmlns:a16="http://schemas.microsoft.com/office/drawing/2014/main" id="{B32C8AA2-82C0-4D08-8D48-F2B13C319483}"/>
              </a:ext>
            </a:extLst>
          </p:cNvPr>
          <p:cNvPicPr>
            <a:picLocks noChangeAspect="1"/>
          </p:cNvPicPr>
          <p:nvPr/>
        </p:nvPicPr>
        <p:blipFill>
          <a:blip r:embed="rId3"/>
          <a:stretch>
            <a:fillRect/>
          </a:stretch>
        </p:blipFill>
        <p:spPr>
          <a:xfrm>
            <a:off x="223494" y="324274"/>
            <a:ext cx="8165905" cy="4336108"/>
          </a:xfrm>
          <a:prstGeom prst="rect">
            <a:avLst/>
          </a:prstGeom>
        </p:spPr>
      </p:pic>
      <p:sp>
        <p:nvSpPr>
          <p:cNvPr id="9" name="Oval 8">
            <a:extLst>
              <a:ext uri="{FF2B5EF4-FFF2-40B4-BE49-F238E27FC236}">
                <a16:creationId xmlns:a16="http://schemas.microsoft.com/office/drawing/2014/main" id="{8E849CAA-D8A8-42B7-A86D-EC3833A7C8A3}"/>
              </a:ext>
            </a:extLst>
          </p:cNvPr>
          <p:cNvSpPr/>
          <p:nvPr/>
        </p:nvSpPr>
        <p:spPr>
          <a:xfrm>
            <a:off x="6196614" y="2201662"/>
            <a:ext cx="1003176" cy="370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961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BREAK OUT GROUPS</a:t>
            </a:r>
          </a:p>
          <a:p>
            <a:pPr marL="0" marR="0" lvl="0" indent="0" algn="l" rtl="0">
              <a:lnSpc>
                <a:spcPct val="100000"/>
              </a:lnSpc>
              <a:spcBef>
                <a:spcPts val="0"/>
              </a:spcBef>
              <a:spcAft>
                <a:spcPts val="0"/>
              </a:spcAft>
              <a:buClr>
                <a:srgbClr val="000000"/>
              </a:buClr>
              <a:buSzPts val="3600"/>
              <a:buFont typeface="Arial"/>
              <a:buNone/>
            </a:pPr>
            <a:r>
              <a:rPr lang="en-US" sz="2000" b="0" i="0" u="none" strike="noStrike" cap="none" dirty="0">
                <a:solidFill>
                  <a:schemeClr val="dk1"/>
                </a:solidFill>
                <a:latin typeface="Lato Black"/>
                <a:ea typeface="Lato Black"/>
                <a:cs typeface="Lato Black"/>
                <a:sym typeface="Lato Black"/>
              </a:rPr>
              <a:t>ICE BREAKER</a:t>
            </a:r>
            <a:endParaRPr sz="2000" b="0" i="0" u="none" strike="noStrike" cap="none" dirty="0">
              <a:solidFill>
                <a:schemeClr val="dk1"/>
              </a:solidFill>
              <a:latin typeface="Lato Black"/>
              <a:ea typeface="Lato Black"/>
              <a:cs typeface="Lato Black"/>
              <a:sym typeface="Lato Black"/>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1223017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334850" y="1655274"/>
            <a:ext cx="4378200" cy="25357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ICE BREAKER </a:t>
            </a:r>
          </a:p>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(10 min)</a:t>
            </a:r>
          </a:p>
          <a:p>
            <a:pPr marL="0" marR="0" lvl="0" indent="0" algn="l" rtl="0">
              <a:lnSpc>
                <a:spcPct val="100000"/>
              </a:lnSpc>
              <a:spcBef>
                <a:spcPts val="0"/>
              </a:spcBef>
              <a:spcAft>
                <a:spcPts val="0"/>
              </a:spcAft>
              <a:buClr>
                <a:srgbClr val="000000"/>
              </a:buClr>
              <a:buSzPts val="3600"/>
              <a:buFont typeface="Arial"/>
              <a:buNone/>
            </a:pPr>
            <a:endParaRPr lang="en-US" sz="2000" b="0" i="0" u="none" strike="noStrike" cap="none" dirty="0">
              <a:solidFill>
                <a:schemeClr val="dk1"/>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3600"/>
              <a:buFont typeface="Arial"/>
              <a:buNone/>
            </a:pPr>
            <a:r>
              <a:rPr lang="en-US" sz="2000" b="0" i="0" u="none" strike="noStrike" cap="none" dirty="0">
                <a:solidFill>
                  <a:schemeClr val="dk1"/>
                </a:solidFill>
                <a:latin typeface="Lato Black"/>
                <a:ea typeface="Lato Black"/>
                <a:cs typeface="Lato Black"/>
                <a:sym typeface="Lato Black"/>
              </a:rPr>
              <a:t>Introduce yourself + your job/org</a:t>
            </a:r>
          </a:p>
          <a:p>
            <a:pPr marL="0" marR="0" lvl="0" indent="0" algn="l" rtl="0">
              <a:lnSpc>
                <a:spcPct val="100000"/>
              </a:lnSpc>
              <a:spcBef>
                <a:spcPts val="0"/>
              </a:spcBef>
              <a:spcAft>
                <a:spcPts val="0"/>
              </a:spcAft>
              <a:buClr>
                <a:srgbClr val="000000"/>
              </a:buClr>
              <a:buSzPts val="3600"/>
              <a:buFont typeface="Arial"/>
              <a:buNone/>
            </a:pPr>
            <a:endParaRPr lang="en-US" sz="2000" b="0" i="0" u="none" strike="noStrike" cap="none" dirty="0">
              <a:solidFill>
                <a:schemeClr val="dk1"/>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3600"/>
              <a:buFont typeface="Arial"/>
              <a:buNone/>
            </a:pPr>
            <a:r>
              <a:rPr lang="en-US" sz="2000" b="0" i="0" u="none" strike="noStrike" cap="none" dirty="0">
                <a:solidFill>
                  <a:schemeClr val="dk1"/>
                </a:solidFill>
                <a:latin typeface="Lato Black"/>
                <a:ea typeface="Lato Black"/>
                <a:cs typeface="Lato Black"/>
                <a:sym typeface="Lato Black"/>
              </a:rPr>
              <a:t>What challenges are you facing regarding vaccine hesitancy in th</a:t>
            </a:r>
            <a:r>
              <a:rPr lang="en-US" sz="2000" dirty="0">
                <a:solidFill>
                  <a:schemeClr val="dk1"/>
                </a:solidFill>
                <a:latin typeface="Lato Black"/>
                <a:ea typeface="Lato Black"/>
                <a:cs typeface="Lato Black"/>
                <a:sym typeface="Lato Black"/>
              </a:rPr>
              <a:t>e population you serve?</a:t>
            </a:r>
            <a:endParaRPr sz="2000" b="0" i="0" u="none" strike="noStrike" cap="none" dirty="0">
              <a:solidFill>
                <a:schemeClr val="dk1"/>
              </a:solidFill>
              <a:latin typeface="Lato Black"/>
              <a:ea typeface="Lato Black"/>
              <a:cs typeface="Lato Black"/>
              <a:sym typeface="Lato Black"/>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66063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334850" y="2122000"/>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REPORT OUT</a:t>
            </a:r>
          </a:p>
          <a:p>
            <a:pPr marL="0" marR="0" lvl="0" indent="0" algn="l" rtl="0">
              <a:lnSpc>
                <a:spcPct val="100000"/>
              </a:lnSpc>
              <a:spcBef>
                <a:spcPts val="0"/>
              </a:spcBef>
              <a:spcAft>
                <a:spcPts val="0"/>
              </a:spcAft>
              <a:buClr>
                <a:srgbClr val="000000"/>
              </a:buClr>
              <a:buSzPts val="3600"/>
              <a:buFont typeface="Arial"/>
              <a:buNone/>
            </a:pPr>
            <a:endParaRPr lang="en-US" sz="2000" b="0" i="0" u="none" strike="noStrike" cap="none" dirty="0">
              <a:solidFill>
                <a:schemeClr val="dk1"/>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3600"/>
              <a:buFont typeface="Arial"/>
              <a:buNone/>
            </a:pPr>
            <a:r>
              <a:rPr lang="en-US" sz="2000" b="0" i="0" u="none" strike="noStrike" cap="none" dirty="0">
                <a:solidFill>
                  <a:schemeClr val="dk1"/>
                </a:solidFill>
                <a:latin typeface="Lato Black"/>
                <a:ea typeface="Lato Black"/>
                <a:cs typeface="Lato Black"/>
                <a:sym typeface="Lato Black"/>
              </a:rPr>
              <a:t>What were some of the challenges you heard?</a:t>
            </a:r>
          </a:p>
          <a:p>
            <a:pPr marL="0" marR="0" lvl="0" indent="0" algn="l" rtl="0">
              <a:lnSpc>
                <a:spcPct val="100000"/>
              </a:lnSpc>
              <a:spcBef>
                <a:spcPts val="0"/>
              </a:spcBef>
              <a:spcAft>
                <a:spcPts val="0"/>
              </a:spcAft>
              <a:buClr>
                <a:srgbClr val="000000"/>
              </a:buClr>
              <a:buSzPts val="3600"/>
              <a:buFont typeface="Arial"/>
              <a:buNone/>
            </a:pPr>
            <a:endParaRPr lang="en-US" sz="2000" dirty="0">
              <a:solidFill>
                <a:schemeClr val="dk1"/>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3600"/>
              <a:buFont typeface="Arial"/>
              <a:buNone/>
            </a:pPr>
            <a:r>
              <a:rPr lang="en-US" sz="2000" dirty="0">
                <a:solidFill>
                  <a:schemeClr val="dk1"/>
                </a:solidFill>
                <a:latin typeface="Lato Black"/>
                <a:ea typeface="Lato Black"/>
                <a:cs typeface="Lato Black"/>
                <a:sym typeface="Lato Black"/>
              </a:rPr>
              <a:t>W</a:t>
            </a:r>
            <a:r>
              <a:rPr lang="en-US" sz="2000" b="0" i="0" u="none" strike="noStrike" cap="none" dirty="0">
                <a:solidFill>
                  <a:schemeClr val="dk1"/>
                </a:solidFill>
                <a:latin typeface="Lato Black"/>
                <a:ea typeface="Lato Black"/>
                <a:cs typeface="Lato Black"/>
                <a:sym typeface="Lato Black"/>
              </a:rPr>
              <a:t>hat resonated with you?</a:t>
            </a:r>
            <a:endParaRPr sz="2000" b="0" i="0" u="none" strike="noStrike" cap="none" dirty="0">
              <a:solidFill>
                <a:schemeClr val="dk1"/>
              </a:solidFill>
              <a:latin typeface="Lato Black"/>
              <a:ea typeface="Lato Black"/>
              <a:cs typeface="Lato Black"/>
              <a:sym typeface="Lato Black"/>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359199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HEALTH COMMUNICATION</a:t>
            </a:r>
            <a:endParaRPr sz="3600" b="0" i="0" u="none" strike="noStrike" cap="none" dirty="0">
              <a:solidFill>
                <a:schemeClr val="dk1"/>
              </a:solidFill>
              <a:latin typeface="Lato Black"/>
              <a:ea typeface="Lato Black"/>
              <a:cs typeface="Lato Black"/>
              <a:sym typeface="Lato Black"/>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1538817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dirty="0">
                <a:solidFill>
                  <a:srgbClr val="FFFFFF"/>
                </a:solidFill>
                <a:latin typeface="Lato"/>
                <a:ea typeface="Lato"/>
                <a:cs typeface="Lato"/>
                <a:sym typeface="Lato"/>
              </a:rPr>
              <a:t>COMMUNICATE WITH CONFIDENCE</a:t>
            </a:r>
            <a:endParaRPr sz="2400" b="1" i="0" u="none" strike="noStrike" cap="none" dirty="0">
              <a:solidFill>
                <a:srgbClr val="FFFFFF"/>
              </a:solidFill>
              <a:latin typeface="Lato"/>
              <a:ea typeface="Lato"/>
              <a:cs typeface="Lato"/>
              <a:sym typeface="Lato"/>
            </a:endParaRPr>
          </a:p>
        </p:txBody>
      </p:sp>
      <p:sp>
        <p:nvSpPr>
          <p:cNvPr id="111" name="Google Shape;111;p2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12" name="Google Shape;112;p26"/>
          <p:cNvSpPr/>
          <p:nvPr/>
        </p:nvSpPr>
        <p:spPr>
          <a:xfrm>
            <a:off x="539625" y="2387363"/>
            <a:ext cx="7920300" cy="65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6"/>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6"/>
          <p:cNvSpPr txBox="1"/>
          <p:nvPr/>
        </p:nvSpPr>
        <p:spPr>
          <a:xfrm>
            <a:off x="383150" y="940549"/>
            <a:ext cx="8221225" cy="3570178"/>
          </a:xfrm>
          <a:prstGeom prst="rect">
            <a:avLst/>
          </a:prstGeom>
          <a:noFill/>
          <a:ln>
            <a:noFill/>
          </a:ln>
        </p:spPr>
        <p:txBody>
          <a:bodyPr spcFirstLastPara="1" wrap="square" lIns="91425" tIns="91425" rIns="91425" bIns="91425" anchor="t" anchorCtr="0">
            <a:spAutoFit/>
          </a:bodyPr>
          <a:lstStyle/>
          <a:p>
            <a:pPr algn="l"/>
            <a:r>
              <a:rPr lang="en-US" sz="2000" b="1" i="0" dirty="0">
                <a:solidFill>
                  <a:srgbClr val="000000"/>
                </a:solidFill>
                <a:effectLst/>
                <a:latin typeface="Open Sans" panose="020B0606030504020204" pitchFamily="34" charset="0"/>
              </a:rPr>
              <a:t>What is Vaccine Confidence?</a:t>
            </a:r>
          </a:p>
          <a:p>
            <a:pPr algn="l"/>
            <a:endParaRPr lang="en-US" sz="2000" dirty="0">
              <a:latin typeface="Open Sans" panose="020B0606030504020204" pitchFamily="34" charset="0"/>
            </a:endParaRPr>
          </a:p>
          <a:p>
            <a:pPr algn="l"/>
            <a:r>
              <a:rPr lang="en-US" sz="2000" b="0" i="0" dirty="0">
                <a:solidFill>
                  <a:srgbClr val="000000"/>
                </a:solidFill>
                <a:effectLst/>
                <a:latin typeface="Open Sans" panose="020B0606030504020204" pitchFamily="34" charset="0"/>
              </a:rPr>
              <a:t>Vaccine confidence is the trust that patients, their families, and providers have in:</a:t>
            </a:r>
          </a:p>
          <a:p>
            <a:pPr algn="l"/>
            <a:endParaRPr lang="en-US" sz="2000" b="0" i="0" dirty="0">
              <a:solidFill>
                <a:srgbClr val="000000"/>
              </a:solidFill>
              <a:effectLst/>
              <a:latin typeface="Open Sans" panose="020B0606030504020204" pitchFamily="34" charset="0"/>
            </a:endParaRPr>
          </a:p>
          <a:p>
            <a:pPr marL="342900" lvl="5" indent="-342900">
              <a:buFont typeface="Arial" panose="020B0604020202020204" pitchFamily="34" charset="0"/>
              <a:buChar char="•"/>
            </a:pPr>
            <a:r>
              <a:rPr lang="en-US" sz="2000" b="0" i="0" dirty="0">
                <a:solidFill>
                  <a:srgbClr val="000000"/>
                </a:solidFill>
                <a:effectLst/>
                <a:latin typeface="Open Sans" panose="020B0606030504020204" pitchFamily="34" charset="0"/>
              </a:rPr>
              <a:t>Recommended vaccines</a:t>
            </a:r>
          </a:p>
          <a:p>
            <a:pPr marL="342900" lvl="5" indent="-342900">
              <a:buFont typeface="Arial" panose="020B0604020202020204" pitchFamily="34" charset="0"/>
              <a:buChar char="•"/>
            </a:pPr>
            <a:r>
              <a:rPr lang="en-US" sz="2000" b="0" i="0" dirty="0">
                <a:solidFill>
                  <a:srgbClr val="000000"/>
                </a:solidFill>
                <a:effectLst/>
                <a:latin typeface="Open Sans" panose="020B0606030504020204" pitchFamily="34" charset="0"/>
              </a:rPr>
              <a:t>Providers who administer vaccines</a:t>
            </a:r>
          </a:p>
          <a:p>
            <a:pPr marL="342900" lvl="5" indent="-342900">
              <a:buFont typeface="Arial" panose="020B0604020202020204" pitchFamily="34" charset="0"/>
              <a:buChar char="•"/>
            </a:pPr>
            <a:r>
              <a:rPr lang="en-US" sz="2000" b="0" i="0" dirty="0">
                <a:solidFill>
                  <a:srgbClr val="000000"/>
                </a:solidFill>
                <a:effectLst/>
                <a:latin typeface="Open Sans" panose="020B0606030504020204" pitchFamily="34" charset="0"/>
              </a:rPr>
              <a:t>Processes and policies that lead to vaccine development, licensure or authorization, manufacturing, and recommendations for use</a:t>
            </a:r>
          </a:p>
          <a:p>
            <a:pPr marL="0" lvl="0" indent="0" algn="l" rtl="0">
              <a:lnSpc>
                <a:spcPct val="100000"/>
              </a:lnSpc>
              <a:spcBef>
                <a:spcPts val="0"/>
              </a:spcBef>
              <a:spcAft>
                <a:spcPts val="0"/>
              </a:spcAft>
              <a:buSzPts val="1400"/>
              <a:buNone/>
            </a:pPr>
            <a:endParaRPr lang="en-US" sz="2000" dirty="0"/>
          </a:p>
        </p:txBody>
      </p:sp>
      <p:sp>
        <p:nvSpPr>
          <p:cNvPr id="2" name="TextBox 1">
            <a:extLst>
              <a:ext uri="{FF2B5EF4-FFF2-40B4-BE49-F238E27FC236}">
                <a16:creationId xmlns:a16="http://schemas.microsoft.com/office/drawing/2014/main" id="{85C1C8F5-D032-49FA-A07E-80CDB97DF0B6}"/>
              </a:ext>
            </a:extLst>
          </p:cNvPr>
          <p:cNvSpPr txBox="1"/>
          <p:nvPr/>
        </p:nvSpPr>
        <p:spPr>
          <a:xfrm>
            <a:off x="539625" y="4510727"/>
            <a:ext cx="6333425" cy="261610"/>
          </a:xfrm>
          <a:prstGeom prst="rect">
            <a:avLst/>
          </a:prstGeom>
          <a:noFill/>
        </p:spPr>
        <p:txBody>
          <a:bodyPr wrap="square" rtlCol="0">
            <a:spAutoFit/>
          </a:bodyPr>
          <a:lstStyle/>
          <a:p>
            <a:r>
              <a:rPr lang="en-US" sz="1100" dirty="0">
                <a:hlinkClick r:id="rId3"/>
              </a:rPr>
              <a:t>https://www.cdc.gov/vaccines/covid-19/vaccinate-with-confidence/building-trust.html</a:t>
            </a:r>
            <a:r>
              <a:rPr lang="en-US" sz="1100" dirty="0"/>
              <a:t> </a:t>
            </a:r>
          </a:p>
        </p:txBody>
      </p:sp>
    </p:spTree>
    <p:extLst>
      <p:ext uri="{BB962C8B-B14F-4D97-AF65-F5344CB8AC3E}">
        <p14:creationId xmlns:p14="http://schemas.microsoft.com/office/powerpoint/2010/main" val="398053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85" name="Google Shape;85;p17"/>
          <p:cNvSpPr/>
          <p:nvPr/>
        </p:nvSpPr>
        <p:spPr>
          <a:xfrm>
            <a:off x="420100" y="2212475"/>
            <a:ext cx="8317800" cy="18483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7"/>
          <p:cNvSpPr txBox="1"/>
          <p:nvPr/>
        </p:nvSpPr>
        <p:spPr>
          <a:xfrm>
            <a:off x="420100" y="2136275"/>
            <a:ext cx="8317800" cy="18471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434343"/>
                </a:solidFill>
                <a:latin typeface="Lato"/>
                <a:ea typeface="Lato"/>
                <a:cs typeface="Lato"/>
                <a:sym typeface="Lato"/>
              </a:rPr>
              <a:t>The National Nurse-Led Care Consortium (NNCC) is a non-profit membership organization that supports nurse-led care and nurses at the front lines of care.</a:t>
            </a:r>
            <a:endParaRPr sz="1800" b="0" i="0" u="none" strike="noStrike" cap="none">
              <a:solidFill>
                <a:srgbClr val="434343"/>
              </a:solidFill>
              <a:latin typeface="Lato"/>
              <a:ea typeface="Lato"/>
              <a:cs typeface="Lato"/>
              <a:sym typeface="Lato"/>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434343"/>
              </a:solidFill>
              <a:latin typeface="Lato"/>
              <a:ea typeface="Lato"/>
              <a:cs typeface="Lato"/>
              <a:sym typeface="Lato"/>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434343"/>
                </a:solidFill>
                <a:latin typeface="Lato"/>
                <a:ea typeface="Lato"/>
                <a:cs typeface="Lato"/>
                <a:sym typeface="Lato"/>
              </a:rPr>
              <a:t>NNCC supports comprehensive, community-based primary care and public health nursing through policy and advocacy, program development and management, technical assistance and support, and direct, nurse-led healthcare services.</a:t>
            </a:r>
            <a:endParaRPr sz="1800" b="0" i="0" u="none" strike="noStrike" cap="none">
              <a:solidFill>
                <a:srgbClr val="434343"/>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dirty="0">
              <a:solidFill>
                <a:srgbClr val="FFFFFF"/>
              </a:solidFill>
              <a:latin typeface="Lato"/>
              <a:ea typeface="Lato"/>
              <a:cs typeface="Lato"/>
              <a:sym typeface="Lato"/>
            </a:endParaRPr>
          </a:p>
        </p:txBody>
      </p:sp>
      <p:sp>
        <p:nvSpPr>
          <p:cNvPr id="112" name="Google Shape;112;p26"/>
          <p:cNvSpPr/>
          <p:nvPr/>
        </p:nvSpPr>
        <p:spPr>
          <a:xfrm>
            <a:off x="539625" y="2387363"/>
            <a:ext cx="7920300" cy="65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6"/>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B70E9833-7552-4119-AC4E-CA0DDEFF512C}"/>
              </a:ext>
            </a:extLst>
          </p:cNvPr>
          <p:cNvPicPr>
            <a:picLocks noChangeAspect="1"/>
          </p:cNvPicPr>
          <p:nvPr/>
        </p:nvPicPr>
        <p:blipFill rotWithShape="1">
          <a:blip r:embed="rId3"/>
          <a:srcRect r="519" b="283"/>
          <a:stretch/>
        </p:blipFill>
        <p:spPr>
          <a:xfrm>
            <a:off x="425999" y="639750"/>
            <a:ext cx="8147552" cy="4495775"/>
          </a:xfrm>
          <a:prstGeom prst="rect">
            <a:avLst/>
          </a:prstGeom>
        </p:spPr>
      </p:pic>
    </p:spTree>
    <p:extLst>
      <p:ext uri="{BB962C8B-B14F-4D97-AF65-F5344CB8AC3E}">
        <p14:creationId xmlns:p14="http://schemas.microsoft.com/office/powerpoint/2010/main" val="1141958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68130" y="4924577"/>
            <a:ext cx="121920" cy="124554"/>
          </a:xfrm>
          <a:prstGeom prst="rect">
            <a:avLst/>
          </a:prstGeom>
        </p:spPr>
        <p:txBody>
          <a:bodyPr vert="horz" wrap="square" lIns="0" tIns="9049"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a:lnSpc>
                <a:spcPct val="100000"/>
              </a:lnSpc>
              <a:spcBef>
                <a:spcPts val="71"/>
              </a:spcBef>
            </a:pPr>
            <a:r>
              <a:rPr sz="750" spc="-4" dirty="0">
                <a:solidFill>
                  <a:srgbClr val="009CDE"/>
                </a:solidFill>
                <a:latin typeface="Ebrima"/>
                <a:cs typeface="Ebrima"/>
              </a:rPr>
              <a:t>14</a:t>
            </a:r>
            <a:endParaRPr sz="750">
              <a:latin typeface="Ebrima"/>
              <a:cs typeface="Ebrima"/>
            </a:endParaRPr>
          </a:p>
        </p:txBody>
      </p:sp>
      <p:sp>
        <p:nvSpPr>
          <p:cNvPr id="3" name="object 3"/>
          <p:cNvSpPr txBox="1">
            <a:spLocks noGrp="1"/>
          </p:cNvSpPr>
          <p:nvPr>
            <p:ph type="title"/>
          </p:nvPr>
        </p:nvSpPr>
        <p:spPr>
          <a:xfrm>
            <a:off x="364007" y="380047"/>
            <a:ext cx="5615940" cy="430530"/>
          </a:xfrm>
          <a:prstGeom prst="rect">
            <a:avLst/>
          </a:prstGeom>
        </p:spPr>
        <p:txBody>
          <a:bodyPr vert="horz" wrap="square" lIns="0" tIns="952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a:lnSpc>
                <a:spcPct val="100000"/>
              </a:lnSpc>
              <a:spcBef>
                <a:spcPts val="75"/>
              </a:spcBef>
            </a:pPr>
            <a:r>
              <a:rPr sz="2700" b="0" spc="-4" dirty="0">
                <a:solidFill>
                  <a:srgbClr val="009CDE"/>
                </a:solidFill>
                <a:latin typeface="Ebrima"/>
                <a:cs typeface="Ebrima"/>
              </a:rPr>
              <a:t>Risk perception </a:t>
            </a:r>
            <a:r>
              <a:rPr sz="2700" b="0" dirty="0">
                <a:solidFill>
                  <a:srgbClr val="009CDE"/>
                </a:solidFill>
                <a:latin typeface="Ebrima"/>
                <a:cs typeface="Ebrima"/>
              </a:rPr>
              <a:t>and</a:t>
            </a:r>
            <a:r>
              <a:rPr sz="2700" b="0" spc="19" dirty="0">
                <a:solidFill>
                  <a:srgbClr val="009CDE"/>
                </a:solidFill>
                <a:latin typeface="Ebrima"/>
                <a:cs typeface="Ebrima"/>
              </a:rPr>
              <a:t> </a:t>
            </a:r>
            <a:r>
              <a:rPr sz="2700" b="0" spc="-4" dirty="0">
                <a:solidFill>
                  <a:srgbClr val="009CDE"/>
                </a:solidFill>
                <a:latin typeface="Ebrima"/>
                <a:cs typeface="Ebrima"/>
              </a:rPr>
              <a:t>decision-making</a:t>
            </a:r>
            <a:endParaRPr sz="2700">
              <a:latin typeface="Ebrima"/>
              <a:cs typeface="Ebrima"/>
            </a:endParaRPr>
          </a:p>
        </p:txBody>
      </p:sp>
      <p:sp>
        <p:nvSpPr>
          <p:cNvPr id="4" name="object 4"/>
          <p:cNvSpPr txBox="1"/>
          <p:nvPr/>
        </p:nvSpPr>
        <p:spPr>
          <a:xfrm>
            <a:off x="417957" y="1618582"/>
            <a:ext cx="2007394" cy="1747838"/>
          </a:xfrm>
          <a:prstGeom prst="rect">
            <a:avLst/>
          </a:prstGeom>
        </p:spPr>
        <p:txBody>
          <a:bodyPr vert="horz" wrap="square" lIns="0" tIns="952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98120" marR="3810" indent="-188595">
              <a:lnSpc>
                <a:spcPct val="120000"/>
              </a:lnSpc>
              <a:spcBef>
                <a:spcPts val="75"/>
              </a:spcBef>
              <a:buSzPct val="80555"/>
              <a:buFont typeface="Arial"/>
              <a:buChar char="•"/>
              <a:tabLst>
                <a:tab pos="197644" algn="l"/>
                <a:tab pos="198120" algn="l"/>
              </a:tabLst>
            </a:pPr>
            <a:r>
              <a:rPr sz="1350" spc="-4" dirty="0">
                <a:latin typeface="Ebrima"/>
                <a:cs typeface="Ebrima"/>
              </a:rPr>
              <a:t>Disease and</a:t>
            </a:r>
            <a:r>
              <a:rPr sz="1350" spc="-56" dirty="0">
                <a:latin typeface="Ebrima"/>
                <a:cs typeface="Ebrima"/>
              </a:rPr>
              <a:t> </a:t>
            </a:r>
            <a:r>
              <a:rPr sz="1350" spc="-4" dirty="0">
                <a:latin typeface="Ebrima"/>
                <a:cs typeface="Ebrima"/>
              </a:rPr>
              <a:t>vaccination  are associated with</a:t>
            </a:r>
            <a:r>
              <a:rPr sz="1350" spc="-41" dirty="0">
                <a:latin typeface="Ebrima"/>
                <a:cs typeface="Ebrima"/>
              </a:rPr>
              <a:t> </a:t>
            </a:r>
            <a:r>
              <a:rPr sz="1350" spc="-4" dirty="0">
                <a:latin typeface="Ebrima"/>
                <a:cs typeface="Ebrima"/>
              </a:rPr>
              <a:t>risk.</a:t>
            </a:r>
            <a:endParaRPr sz="1350">
              <a:latin typeface="Ebrima"/>
              <a:cs typeface="Ebrima"/>
            </a:endParaRPr>
          </a:p>
          <a:p>
            <a:pPr marL="198120" marR="48101" indent="-188595">
              <a:lnSpc>
                <a:spcPct val="120000"/>
              </a:lnSpc>
              <a:buSzPct val="80555"/>
              <a:buFont typeface="Arial"/>
              <a:buChar char="•"/>
              <a:tabLst>
                <a:tab pos="197644" algn="l"/>
                <a:tab pos="198120" algn="l"/>
              </a:tabLst>
            </a:pPr>
            <a:r>
              <a:rPr sz="1350" dirty="0">
                <a:latin typeface="Ebrima"/>
                <a:cs typeface="Ebrima"/>
              </a:rPr>
              <a:t>A </a:t>
            </a:r>
            <a:r>
              <a:rPr sz="1350" spc="-4" dirty="0">
                <a:latin typeface="Ebrima"/>
                <a:cs typeface="Ebrima"/>
              </a:rPr>
              <a:t>person may </a:t>
            </a:r>
            <a:r>
              <a:rPr sz="1350" dirty="0">
                <a:latin typeface="Ebrima"/>
                <a:cs typeface="Ebrima"/>
              </a:rPr>
              <a:t>think  </a:t>
            </a:r>
            <a:r>
              <a:rPr sz="1350" spc="-4" dirty="0">
                <a:latin typeface="Ebrima"/>
                <a:cs typeface="Ebrima"/>
              </a:rPr>
              <a:t>disease is likely and/or  severe </a:t>
            </a:r>
            <a:r>
              <a:rPr sz="1350" dirty="0">
                <a:latin typeface="Ebrima"/>
                <a:cs typeface="Ebrima"/>
              </a:rPr>
              <a:t>and </a:t>
            </a:r>
            <a:r>
              <a:rPr sz="1350" spc="-4" dirty="0">
                <a:latin typeface="Ebrima"/>
                <a:cs typeface="Ebrima"/>
              </a:rPr>
              <a:t>may feel  vaccine side-effects are  likely and/or</a:t>
            </a:r>
            <a:r>
              <a:rPr sz="1350" spc="-8" dirty="0">
                <a:latin typeface="Ebrima"/>
                <a:cs typeface="Ebrima"/>
              </a:rPr>
              <a:t> </a:t>
            </a:r>
            <a:r>
              <a:rPr sz="1350" spc="-4" dirty="0">
                <a:latin typeface="Ebrima"/>
                <a:cs typeface="Ebrima"/>
              </a:rPr>
              <a:t>severe.</a:t>
            </a:r>
            <a:endParaRPr sz="1350">
              <a:latin typeface="Ebrima"/>
              <a:cs typeface="Ebrima"/>
            </a:endParaRPr>
          </a:p>
        </p:txBody>
      </p:sp>
      <p:sp>
        <p:nvSpPr>
          <p:cNvPr id="5" name="object 5"/>
          <p:cNvSpPr txBox="1"/>
          <p:nvPr/>
        </p:nvSpPr>
        <p:spPr>
          <a:xfrm>
            <a:off x="3320701" y="1657884"/>
            <a:ext cx="1375886" cy="225266"/>
          </a:xfrm>
          <a:prstGeom prst="rect">
            <a:avLst/>
          </a:prstGeom>
        </p:spPr>
        <p:txBody>
          <a:bodyPr vert="horz" wrap="square" lIns="0" tIns="952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a:lnSpc>
                <a:spcPct val="100000"/>
              </a:lnSpc>
              <a:spcBef>
                <a:spcPts val="75"/>
              </a:spcBef>
            </a:pPr>
            <a:r>
              <a:rPr sz="1350" b="1" dirty="0">
                <a:latin typeface="Ebrima"/>
                <a:cs typeface="Ebrima"/>
              </a:rPr>
              <a:t>The </a:t>
            </a:r>
            <a:r>
              <a:rPr sz="1350" b="1" spc="-4" dirty="0">
                <a:latin typeface="Ebrima"/>
                <a:cs typeface="Ebrima"/>
              </a:rPr>
              <a:t>general</a:t>
            </a:r>
            <a:r>
              <a:rPr sz="1350" b="1" spc="-64" dirty="0">
                <a:latin typeface="Ebrima"/>
                <a:cs typeface="Ebrima"/>
              </a:rPr>
              <a:t> </a:t>
            </a:r>
            <a:r>
              <a:rPr sz="1350" b="1" dirty="0">
                <a:latin typeface="Ebrima"/>
                <a:cs typeface="Ebrima"/>
              </a:rPr>
              <a:t>rule:</a:t>
            </a:r>
            <a:endParaRPr sz="1350">
              <a:latin typeface="Ebrima"/>
              <a:cs typeface="Ebrima"/>
            </a:endParaRPr>
          </a:p>
        </p:txBody>
      </p:sp>
      <p:sp>
        <p:nvSpPr>
          <p:cNvPr id="6" name="object 6"/>
          <p:cNvSpPr/>
          <p:nvPr/>
        </p:nvSpPr>
        <p:spPr>
          <a:xfrm>
            <a:off x="3044951" y="1717930"/>
            <a:ext cx="0" cy="2851784"/>
          </a:xfrm>
          <a:custGeom>
            <a:avLst/>
            <a:gdLst/>
            <a:ahLst/>
            <a:cxnLst/>
            <a:rect l="l" t="t" r="r" b="b"/>
            <a:pathLst>
              <a:path h="3802379">
                <a:moveTo>
                  <a:pt x="0" y="0"/>
                </a:moveTo>
                <a:lnTo>
                  <a:pt x="0" y="3802265"/>
                </a:lnTo>
              </a:path>
            </a:pathLst>
          </a:custGeom>
          <a:ln w="6350">
            <a:solidFill>
              <a:srgbClr val="173B5C"/>
            </a:solidFill>
          </a:ln>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7" name="object 7"/>
          <p:cNvSpPr txBox="1"/>
          <p:nvPr/>
        </p:nvSpPr>
        <p:spPr>
          <a:xfrm>
            <a:off x="6075331" y="3831136"/>
            <a:ext cx="2644140" cy="762476"/>
          </a:xfrm>
          <a:prstGeom prst="rect">
            <a:avLst/>
          </a:prstGeom>
        </p:spPr>
        <p:txBody>
          <a:bodyPr vert="horz" wrap="square" lIns="0" tIns="14764"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97644" marR="3810" indent="-188595">
              <a:lnSpc>
                <a:spcPct val="117700"/>
              </a:lnSpc>
              <a:spcBef>
                <a:spcPts val="116"/>
              </a:spcBef>
              <a:buSzPct val="80555"/>
              <a:buFont typeface="Arial"/>
              <a:buChar char="•"/>
              <a:tabLst>
                <a:tab pos="197644" algn="l"/>
                <a:tab pos="198120" algn="l"/>
              </a:tabLst>
            </a:pPr>
            <a:r>
              <a:rPr sz="1350" spc="-4" dirty="0">
                <a:latin typeface="Ebrima"/>
                <a:cs typeface="Ebrima"/>
              </a:rPr>
              <a:t>if people </a:t>
            </a:r>
            <a:r>
              <a:rPr sz="1350" b="1" spc="-4" dirty="0">
                <a:latin typeface="Ebrima"/>
                <a:cs typeface="Ebrima"/>
              </a:rPr>
              <a:t>perceive </a:t>
            </a:r>
            <a:r>
              <a:rPr sz="1350" spc="-4" dirty="0">
                <a:latin typeface="Ebrima"/>
                <a:cs typeface="Ebrima"/>
              </a:rPr>
              <a:t>high levels </a:t>
            </a:r>
            <a:r>
              <a:rPr sz="1350" dirty="0">
                <a:latin typeface="Ebrima"/>
                <a:cs typeface="Ebrima"/>
              </a:rPr>
              <a:t>of  </a:t>
            </a:r>
            <a:r>
              <a:rPr sz="1350" b="1" dirty="0">
                <a:latin typeface="Ebrima"/>
                <a:cs typeface="Ebrima"/>
              </a:rPr>
              <a:t>risk </a:t>
            </a:r>
            <a:r>
              <a:rPr sz="1350" b="1" spc="-4" dirty="0">
                <a:latin typeface="Ebrima"/>
                <a:cs typeface="Ebrima"/>
              </a:rPr>
              <a:t>of vaccination, </a:t>
            </a:r>
            <a:r>
              <a:rPr sz="1350" dirty="0">
                <a:latin typeface="Ebrima"/>
                <a:cs typeface="Ebrima"/>
              </a:rPr>
              <a:t>they </a:t>
            </a:r>
            <a:r>
              <a:rPr sz="1350" spc="-4" dirty="0">
                <a:latin typeface="Ebrima"/>
                <a:cs typeface="Ebrima"/>
              </a:rPr>
              <a:t>will  become </a:t>
            </a:r>
            <a:r>
              <a:rPr sz="1425" i="1" spc="-38" dirty="0">
                <a:latin typeface="Ebrima"/>
                <a:cs typeface="Ebrima"/>
              </a:rPr>
              <a:t>less </a:t>
            </a:r>
            <a:r>
              <a:rPr sz="1425" i="1" spc="-34" dirty="0">
                <a:latin typeface="Ebrima"/>
                <a:cs typeface="Ebrima"/>
              </a:rPr>
              <a:t>likely </a:t>
            </a:r>
            <a:r>
              <a:rPr sz="1425" i="1" spc="-38" dirty="0">
                <a:latin typeface="Ebrima"/>
                <a:cs typeface="Ebrima"/>
              </a:rPr>
              <a:t>to</a:t>
            </a:r>
            <a:r>
              <a:rPr sz="1425" i="1" spc="4" dirty="0">
                <a:latin typeface="Ebrima"/>
                <a:cs typeface="Ebrima"/>
              </a:rPr>
              <a:t> </a:t>
            </a:r>
            <a:r>
              <a:rPr sz="1425" i="1" spc="-38" dirty="0">
                <a:latin typeface="Ebrima"/>
                <a:cs typeface="Ebrima"/>
              </a:rPr>
              <a:t>vaccinate.</a:t>
            </a:r>
            <a:endParaRPr sz="1425">
              <a:latin typeface="Ebrima"/>
              <a:cs typeface="Ebrima"/>
            </a:endParaRPr>
          </a:p>
        </p:txBody>
      </p:sp>
      <p:sp>
        <p:nvSpPr>
          <p:cNvPr id="8" name="object 8"/>
          <p:cNvSpPr txBox="1"/>
          <p:nvPr/>
        </p:nvSpPr>
        <p:spPr>
          <a:xfrm>
            <a:off x="3320701" y="3831136"/>
            <a:ext cx="2497455" cy="762476"/>
          </a:xfrm>
          <a:prstGeom prst="rect">
            <a:avLst/>
          </a:prstGeom>
        </p:spPr>
        <p:txBody>
          <a:bodyPr vert="horz" wrap="square" lIns="0" tIns="14764"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97644" marR="3810" indent="-188595">
              <a:lnSpc>
                <a:spcPct val="117700"/>
              </a:lnSpc>
              <a:spcBef>
                <a:spcPts val="116"/>
              </a:spcBef>
              <a:buSzPct val="80555"/>
              <a:buFont typeface="Arial"/>
              <a:buChar char="•"/>
              <a:tabLst>
                <a:tab pos="197644" algn="l"/>
                <a:tab pos="198120" algn="l"/>
              </a:tabLst>
            </a:pPr>
            <a:r>
              <a:rPr sz="1350" spc="-4" dirty="0">
                <a:latin typeface="Ebrima"/>
                <a:cs typeface="Ebrima"/>
              </a:rPr>
              <a:t>if people </a:t>
            </a:r>
            <a:r>
              <a:rPr sz="1350" b="1" spc="-4" dirty="0">
                <a:latin typeface="Ebrima"/>
                <a:cs typeface="Ebrima"/>
              </a:rPr>
              <a:t>perceive </a:t>
            </a:r>
            <a:r>
              <a:rPr sz="1350" spc="-4" dirty="0">
                <a:latin typeface="Ebrima"/>
                <a:cs typeface="Ebrima"/>
              </a:rPr>
              <a:t>high </a:t>
            </a:r>
            <a:r>
              <a:rPr sz="1350" spc="-8" dirty="0">
                <a:latin typeface="Ebrima"/>
                <a:cs typeface="Ebrima"/>
              </a:rPr>
              <a:t>levels  </a:t>
            </a:r>
            <a:r>
              <a:rPr sz="1350" dirty="0">
                <a:latin typeface="Ebrima"/>
                <a:cs typeface="Ebrima"/>
              </a:rPr>
              <a:t>of </a:t>
            </a:r>
            <a:r>
              <a:rPr sz="1350" b="1" dirty="0">
                <a:latin typeface="Ebrima"/>
                <a:cs typeface="Ebrima"/>
              </a:rPr>
              <a:t>risk </a:t>
            </a:r>
            <a:r>
              <a:rPr sz="1350" b="1" spc="-4" dirty="0">
                <a:latin typeface="Ebrima"/>
                <a:cs typeface="Ebrima"/>
              </a:rPr>
              <a:t>of </a:t>
            </a:r>
            <a:r>
              <a:rPr sz="1350" b="1" dirty="0">
                <a:latin typeface="Ebrima"/>
                <a:cs typeface="Ebrima"/>
              </a:rPr>
              <a:t>disease, </a:t>
            </a:r>
            <a:r>
              <a:rPr sz="1350" dirty="0">
                <a:latin typeface="Ebrima"/>
                <a:cs typeface="Ebrima"/>
              </a:rPr>
              <a:t>they </a:t>
            </a:r>
            <a:r>
              <a:rPr sz="1350" spc="-4" dirty="0">
                <a:latin typeface="Ebrima"/>
                <a:cs typeface="Ebrima"/>
              </a:rPr>
              <a:t>will</a:t>
            </a:r>
            <a:r>
              <a:rPr sz="1350" spc="-98" dirty="0">
                <a:latin typeface="Ebrima"/>
                <a:cs typeface="Ebrima"/>
              </a:rPr>
              <a:t> </a:t>
            </a:r>
            <a:r>
              <a:rPr sz="1350" dirty="0">
                <a:latin typeface="Ebrima"/>
                <a:cs typeface="Ebrima"/>
              </a:rPr>
              <a:t>be  </a:t>
            </a:r>
            <a:r>
              <a:rPr sz="1425" i="1" spc="-49" dirty="0">
                <a:latin typeface="Ebrima"/>
                <a:cs typeface="Ebrima"/>
              </a:rPr>
              <a:t>more </a:t>
            </a:r>
            <a:r>
              <a:rPr sz="1425" i="1" spc="-34" dirty="0">
                <a:latin typeface="Ebrima"/>
                <a:cs typeface="Ebrima"/>
              </a:rPr>
              <a:t>likely </a:t>
            </a:r>
            <a:r>
              <a:rPr sz="1425" i="1" spc="-38" dirty="0">
                <a:latin typeface="Ebrima"/>
                <a:cs typeface="Ebrima"/>
              </a:rPr>
              <a:t>to</a:t>
            </a:r>
            <a:r>
              <a:rPr sz="1425" i="1" dirty="0">
                <a:latin typeface="Ebrima"/>
                <a:cs typeface="Ebrima"/>
              </a:rPr>
              <a:t> </a:t>
            </a:r>
            <a:r>
              <a:rPr sz="1425" i="1" spc="-38" dirty="0">
                <a:latin typeface="Ebrima"/>
                <a:cs typeface="Ebrima"/>
              </a:rPr>
              <a:t>vaccinate;</a:t>
            </a:r>
            <a:endParaRPr sz="1425">
              <a:latin typeface="Ebrima"/>
              <a:cs typeface="Ebrima"/>
            </a:endParaRPr>
          </a:p>
        </p:txBody>
      </p:sp>
      <p:sp>
        <p:nvSpPr>
          <p:cNvPr id="9" name="object 9"/>
          <p:cNvSpPr/>
          <p:nvPr/>
        </p:nvSpPr>
        <p:spPr>
          <a:xfrm>
            <a:off x="4197558" y="2573304"/>
            <a:ext cx="217170" cy="217170"/>
          </a:xfrm>
          <a:custGeom>
            <a:avLst/>
            <a:gdLst/>
            <a:ahLst/>
            <a:cxnLst/>
            <a:rect l="l" t="t" r="r" b="b"/>
            <a:pathLst>
              <a:path w="289560" h="289560">
                <a:moveTo>
                  <a:pt x="144532" y="0"/>
                </a:moveTo>
                <a:lnTo>
                  <a:pt x="98846" y="7367"/>
                </a:lnTo>
                <a:lnTo>
                  <a:pt x="59170" y="27882"/>
                </a:lnTo>
                <a:lnTo>
                  <a:pt x="27884" y="59161"/>
                </a:lnTo>
                <a:lnTo>
                  <a:pt x="7367" y="98823"/>
                </a:lnTo>
                <a:lnTo>
                  <a:pt x="0" y="144484"/>
                </a:lnTo>
                <a:lnTo>
                  <a:pt x="7367" y="190156"/>
                </a:lnTo>
                <a:lnTo>
                  <a:pt x="27884" y="229818"/>
                </a:lnTo>
                <a:lnTo>
                  <a:pt x="59170" y="261094"/>
                </a:lnTo>
                <a:lnTo>
                  <a:pt x="98846" y="281604"/>
                </a:lnTo>
                <a:lnTo>
                  <a:pt x="144532" y="288969"/>
                </a:lnTo>
                <a:lnTo>
                  <a:pt x="190218" y="281604"/>
                </a:lnTo>
                <a:lnTo>
                  <a:pt x="229894" y="261094"/>
                </a:lnTo>
                <a:lnTo>
                  <a:pt x="261180" y="229818"/>
                </a:lnTo>
                <a:lnTo>
                  <a:pt x="281696" y="190156"/>
                </a:lnTo>
                <a:lnTo>
                  <a:pt x="289064" y="144484"/>
                </a:lnTo>
                <a:lnTo>
                  <a:pt x="281696" y="98823"/>
                </a:lnTo>
                <a:lnTo>
                  <a:pt x="261180" y="59161"/>
                </a:lnTo>
                <a:lnTo>
                  <a:pt x="229894" y="27882"/>
                </a:lnTo>
                <a:lnTo>
                  <a:pt x="190218" y="7367"/>
                </a:lnTo>
                <a:lnTo>
                  <a:pt x="144532" y="0"/>
                </a:lnTo>
                <a:close/>
              </a:path>
            </a:pathLst>
          </a:custGeom>
          <a:solidFill>
            <a:srgbClr val="009CDE"/>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0" name="object 10"/>
          <p:cNvSpPr/>
          <p:nvPr/>
        </p:nvSpPr>
        <p:spPr>
          <a:xfrm>
            <a:off x="3863146" y="2756981"/>
            <a:ext cx="882968" cy="911066"/>
          </a:xfrm>
          <a:custGeom>
            <a:avLst/>
            <a:gdLst/>
            <a:ahLst/>
            <a:cxnLst/>
            <a:rect l="l" t="t" r="r" b="b"/>
            <a:pathLst>
              <a:path w="1177289" h="1214754">
                <a:moveTo>
                  <a:pt x="1003945" y="231898"/>
                </a:moveTo>
                <a:lnTo>
                  <a:pt x="411194" y="231898"/>
                </a:lnTo>
                <a:lnTo>
                  <a:pt x="411194" y="1133488"/>
                </a:lnTo>
                <a:lnTo>
                  <a:pt x="417336" y="1164417"/>
                </a:lnTo>
                <a:lnTo>
                  <a:pt x="434319" y="1190199"/>
                </a:lnTo>
                <a:lnTo>
                  <a:pt x="459973" y="1207853"/>
                </a:lnTo>
                <a:lnTo>
                  <a:pt x="492132" y="1214400"/>
                </a:lnTo>
                <a:lnTo>
                  <a:pt x="524290" y="1208259"/>
                </a:lnTo>
                <a:lnTo>
                  <a:pt x="549945" y="1191282"/>
                </a:lnTo>
                <a:lnTo>
                  <a:pt x="566927" y="1165636"/>
                </a:lnTo>
                <a:lnTo>
                  <a:pt x="573070" y="1133488"/>
                </a:lnTo>
                <a:lnTo>
                  <a:pt x="573070" y="627786"/>
                </a:lnTo>
                <a:lnTo>
                  <a:pt x="769634" y="627786"/>
                </a:lnTo>
                <a:lnTo>
                  <a:pt x="769634" y="234787"/>
                </a:lnTo>
                <a:lnTo>
                  <a:pt x="998206" y="234787"/>
                </a:lnTo>
                <a:lnTo>
                  <a:pt x="1003945" y="231898"/>
                </a:lnTo>
                <a:close/>
              </a:path>
              <a:path w="1177289" h="1214754">
                <a:moveTo>
                  <a:pt x="769634" y="627786"/>
                </a:moveTo>
                <a:lnTo>
                  <a:pt x="607758" y="627786"/>
                </a:lnTo>
                <a:lnTo>
                  <a:pt x="607758" y="1133488"/>
                </a:lnTo>
                <a:lnTo>
                  <a:pt x="613900" y="1164417"/>
                </a:lnTo>
                <a:lnTo>
                  <a:pt x="630883" y="1190199"/>
                </a:lnTo>
                <a:lnTo>
                  <a:pt x="656537" y="1207853"/>
                </a:lnTo>
                <a:lnTo>
                  <a:pt x="688696" y="1214400"/>
                </a:lnTo>
                <a:lnTo>
                  <a:pt x="720854" y="1208259"/>
                </a:lnTo>
                <a:lnTo>
                  <a:pt x="746509" y="1191282"/>
                </a:lnTo>
                <a:lnTo>
                  <a:pt x="763491" y="1165636"/>
                </a:lnTo>
                <a:lnTo>
                  <a:pt x="769634" y="1133488"/>
                </a:lnTo>
                <a:lnTo>
                  <a:pt x="769634" y="627786"/>
                </a:lnTo>
                <a:close/>
              </a:path>
              <a:path w="1177289" h="1214754">
                <a:moveTo>
                  <a:pt x="998206" y="234787"/>
                </a:moveTo>
                <a:lnTo>
                  <a:pt x="769634" y="234787"/>
                </a:lnTo>
                <a:lnTo>
                  <a:pt x="794611" y="244947"/>
                </a:lnTo>
                <a:lnTo>
                  <a:pt x="822027" y="253209"/>
                </a:lnTo>
                <a:lnTo>
                  <a:pt x="852153" y="258763"/>
                </a:lnTo>
                <a:lnTo>
                  <a:pt x="885260" y="260795"/>
                </a:lnTo>
                <a:lnTo>
                  <a:pt x="918773" y="258537"/>
                </a:lnTo>
                <a:lnTo>
                  <a:pt x="953912" y="251403"/>
                </a:lnTo>
                <a:lnTo>
                  <a:pt x="990136" y="238851"/>
                </a:lnTo>
                <a:lnTo>
                  <a:pt x="998206" y="234787"/>
                </a:lnTo>
                <a:close/>
              </a:path>
              <a:path w="1177289" h="1214754">
                <a:moveTo>
                  <a:pt x="59258" y="0"/>
                </a:moveTo>
                <a:lnTo>
                  <a:pt x="39565" y="632"/>
                </a:lnTo>
                <a:lnTo>
                  <a:pt x="20957" y="9391"/>
                </a:lnTo>
                <a:lnTo>
                  <a:pt x="6955" y="24743"/>
                </a:lnTo>
                <a:lnTo>
                  <a:pt x="0" y="43345"/>
                </a:lnTo>
                <a:lnTo>
                  <a:pt x="632" y="63031"/>
                </a:lnTo>
                <a:lnTo>
                  <a:pt x="44579" y="125611"/>
                </a:lnTo>
                <a:lnTo>
                  <a:pt x="80576" y="162545"/>
                </a:lnTo>
                <a:lnTo>
                  <a:pt x="117116" y="192977"/>
                </a:lnTo>
                <a:lnTo>
                  <a:pt x="153926" y="217449"/>
                </a:lnTo>
                <a:lnTo>
                  <a:pt x="190285" y="235961"/>
                </a:lnTo>
                <a:lnTo>
                  <a:pt x="260835" y="255647"/>
                </a:lnTo>
                <a:lnTo>
                  <a:pt x="295568" y="257905"/>
                </a:lnTo>
                <a:lnTo>
                  <a:pt x="328675" y="255873"/>
                </a:lnTo>
                <a:lnTo>
                  <a:pt x="358801" y="250320"/>
                </a:lnTo>
                <a:lnTo>
                  <a:pt x="386217" y="242057"/>
                </a:lnTo>
                <a:lnTo>
                  <a:pt x="411194" y="231898"/>
                </a:lnTo>
                <a:lnTo>
                  <a:pt x="1003945" y="231898"/>
                </a:lnTo>
                <a:lnTo>
                  <a:pt x="1026901" y="220339"/>
                </a:lnTo>
                <a:lnTo>
                  <a:pt x="1063305" y="195867"/>
                </a:lnTo>
                <a:lnTo>
                  <a:pt x="1099167" y="165435"/>
                </a:lnTo>
                <a:lnTo>
                  <a:pt x="1110391" y="153876"/>
                </a:lnTo>
                <a:lnTo>
                  <a:pt x="295568" y="153876"/>
                </a:lnTo>
                <a:lnTo>
                  <a:pt x="275469" y="152657"/>
                </a:lnTo>
                <a:lnTo>
                  <a:pt x="230935" y="140466"/>
                </a:lnTo>
                <a:lnTo>
                  <a:pt x="179400" y="110350"/>
                </a:lnTo>
                <a:lnTo>
                  <a:pt x="123033" y="57974"/>
                </a:lnTo>
                <a:lnTo>
                  <a:pt x="93223" y="20950"/>
                </a:lnTo>
                <a:lnTo>
                  <a:pt x="77866" y="6953"/>
                </a:lnTo>
                <a:lnTo>
                  <a:pt x="59258" y="0"/>
                </a:lnTo>
                <a:close/>
              </a:path>
              <a:path w="1177289" h="1214754">
                <a:moveTo>
                  <a:pt x="717602" y="84523"/>
                </a:moveTo>
                <a:lnTo>
                  <a:pt x="454553" y="84523"/>
                </a:lnTo>
                <a:lnTo>
                  <a:pt x="451663" y="87413"/>
                </a:lnTo>
                <a:lnTo>
                  <a:pt x="443488" y="89670"/>
                </a:lnTo>
                <a:lnTo>
                  <a:pt x="436126" y="92470"/>
                </a:lnTo>
                <a:lnTo>
                  <a:pt x="429306" y="96353"/>
                </a:lnTo>
                <a:lnTo>
                  <a:pt x="422756" y="101861"/>
                </a:lnTo>
                <a:lnTo>
                  <a:pt x="416975" y="107641"/>
                </a:lnTo>
                <a:lnTo>
                  <a:pt x="411194" y="110530"/>
                </a:lnTo>
                <a:lnTo>
                  <a:pt x="391908" y="123399"/>
                </a:lnTo>
                <a:lnTo>
                  <a:pt x="365305" y="137621"/>
                </a:lnTo>
                <a:lnTo>
                  <a:pt x="332740" y="149135"/>
                </a:lnTo>
                <a:lnTo>
                  <a:pt x="295568" y="153876"/>
                </a:lnTo>
                <a:lnTo>
                  <a:pt x="879478" y="153876"/>
                </a:lnTo>
                <a:lnTo>
                  <a:pt x="827808" y="145207"/>
                </a:lnTo>
                <a:lnTo>
                  <a:pt x="786978" y="127869"/>
                </a:lnTo>
                <a:lnTo>
                  <a:pt x="778848" y="121909"/>
                </a:lnTo>
                <a:lnTo>
                  <a:pt x="771802" y="117032"/>
                </a:lnTo>
                <a:lnTo>
                  <a:pt x="765840" y="113240"/>
                </a:lnTo>
                <a:lnTo>
                  <a:pt x="760962" y="110530"/>
                </a:lnTo>
                <a:lnTo>
                  <a:pt x="752290" y="101861"/>
                </a:lnTo>
                <a:lnTo>
                  <a:pt x="745741" y="96353"/>
                </a:lnTo>
                <a:lnTo>
                  <a:pt x="738921" y="92470"/>
                </a:lnTo>
                <a:lnTo>
                  <a:pt x="731559" y="89670"/>
                </a:lnTo>
                <a:lnTo>
                  <a:pt x="723384" y="87413"/>
                </a:lnTo>
                <a:lnTo>
                  <a:pt x="717602" y="84523"/>
                </a:lnTo>
                <a:close/>
              </a:path>
              <a:path w="1177289" h="1214754">
                <a:moveTo>
                  <a:pt x="1115789" y="0"/>
                </a:moveTo>
                <a:lnTo>
                  <a:pt x="1097180" y="6953"/>
                </a:lnTo>
                <a:lnTo>
                  <a:pt x="1081824" y="20950"/>
                </a:lnTo>
                <a:lnTo>
                  <a:pt x="1052014" y="58380"/>
                </a:lnTo>
                <a:lnTo>
                  <a:pt x="1023288" y="88497"/>
                </a:lnTo>
                <a:lnTo>
                  <a:pt x="969088" y="127869"/>
                </a:lnTo>
                <a:lnTo>
                  <a:pt x="921031" y="147374"/>
                </a:lnTo>
                <a:lnTo>
                  <a:pt x="879478" y="153876"/>
                </a:lnTo>
                <a:lnTo>
                  <a:pt x="1110391" y="153876"/>
                </a:lnTo>
                <a:lnTo>
                  <a:pt x="1135029" y="128501"/>
                </a:lnTo>
                <a:lnTo>
                  <a:pt x="1171434" y="84523"/>
                </a:lnTo>
                <a:lnTo>
                  <a:pt x="1177260" y="64250"/>
                </a:lnTo>
                <a:lnTo>
                  <a:pt x="1176853" y="43706"/>
                </a:lnTo>
                <a:lnTo>
                  <a:pt x="1169401" y="24788"/>
                </a:lnTo>
                <a:lnTo>
                  <a:pt x="1154090" y="9391"/>
                </a:lnTo>
                <a:lnTo>
                  <a:pt x="1135481" y="632"/>
                </a:lnTo>
                <a:lnTo>
                  <a:pt x="1115789" y="0"/>
                </a:lnTo>
                <a:close/>
              </a:path>
            </a:pathLst>
          </a:custGeom>
          <a:solidFill>
            <a:srgbClr val="009CDE"/>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1" name="object 11"/>
          <p:cNvSpPr/>
          <p:nvPr/>
        </p:nvSpPr>
        <p:spPr>
          <a:xfrm>
            <a:off x="4856772" y="2268086"/>
            <a:ext cx="639127" cy="847249"/>
          </a:xfrm>
          <a:custGeom>
            <a:avLst/>
            <a:gdLst/>
            <a:ahLst/>
            <a:cxnLst/>
            <a:rect l="l" t="t" r="r" b="b"/>
            <a:pathLst>
              <a:path w="852170" h="1129664">
                <a:moveTo>
                  <a:pt x="583460" y="722144"/>
                </a:moveTo>
                <a:lnTo>
                  <a:pt x="314842" y="722144"/>
                </a:lnTo>
                <a:lnTo>
                  <a:pt x="179088" y="1129423"/>
                </a:lnTo>
                <a:lnTo>
                  <a:pt x="583460" y="722144"/>
                </a:lnTo>
                <a:close/>
              </a:path>
              <a:path w="852170" h="1129664">
                <a:moveTo>
                  <a:pt x="762539" y="0"/>
                </a:moveTo>
                <a:lnTo>
                  <a:pt x="89549" y="0"/>
                </a:lnTo>
                <a:lnTo>
                  <a:pt x="54837" y="7086"/>
                </a:lnTo>
                <a:lnTo>
                  <a:pt x="26357" y="26358"/>
                </a:lnTo>
                <a:lnTo>
                  <a:pt x="7085" y="54837"/>
                </a:lnTo>
                <a:lnTo>
                  <a:pt x="0" y="89545"/>
                </a:lnTo>
                <a:lnTo>
                  <a:pt x="0" y="632598"/>
                </a:lnTo>
                <a:lnTo>
                  <a:pt x="7085" y="667306"/>
                </a:lnTo>
                <a:lnTo>
                  <a:pt x="26357" y="695785"/>
                </a:lnTo>
                <a:lnTo>
                  <a:pt x="54837" y="715057"/>
                </a:lnTo>
                <a:lnTo>
                  <a:pt x="89549" y="722144"/>
                </a:lnTo>
                <a:lnTo>
                  <a:pt x="762539" y="722144"/>
                </a:lnTo>
                <a:lnTo>
                  <a:pt x="797245" y="715057"/>
                </a:lnTo>
                <a:lnTo>
                  <a:pt x="825722" y="695785"/>
                </a:lnTo>
                <a:lnTo>
                  <a:pt x="844993" y="667306"/>
                </a:lnTo>
                <a:lnTo>
                  <a:pt x="852079" y="632598"/>
                </a:lnTo>
                <a:lnTo>
                  <a:pt x="852079" y="586380"/>
                </a:lnTo>
                <a:lnTo>
                  <a:pt x="401493" y="586380"/>
                </a:lnTo>
                <a:lnTo>
                  <a:pt x="393324" y="585794"/>
                </a:lnTo>
                <a:lnTo>
                  <a:pt x="385968" y="583853"/>
                </a:lnTo>
                <a:lnTo>
                  <a:pt x="379153" y="580287"/>
                </a:lnTo>
                <a:lnTo>
                  <a:pt x="372609" y="574826"/>
                </a:lnTo>
                <a:lnTo>
                  <a:pt x="193530" y="421732"/>
                </a:lnTo>
                <a:lnTo>
                  <a:pt x="251297" y="352406"/>
                </a:lnTo>
                <a:lnTo>
                  <a:pt x="488866" y="352406"/>
                </a:lnTo>
                <a:lnTo>
                  <a:pt x="638339" y="153094"/>
                </a:lnTo>
                <a:lnTo>
                  <a:pt x="852079" y="153094"/>
                </a:lnTo>
                <a:lnTo>
                  <a:pt x="852079" y="89545"/>
                </a:lnTo>
                <a:lnTo>
                  <a:pt x="844993" y="54837"/>
                </a:lnTo>
                <a:lnTo>
                  <a:pt x="825722" y="26358"/>
                </a:lnTo>
                <a:lnTo>
                  <a:pt x="797245" y="7086"/>
                </a:lnTo>
                <a:lnTo>
                  <a:pt x="762539" y="0"/>
                </a:lnTo>
                <a:close/>
              </a:path>
              <a:path w="852170" h="1129664">
                <a:moveTo>
                  <a:pt x="852079" y="153094"/>
                </a:moveTo>
                <a:lnTo>
                  <a:pt x="638339" y="153094"/>
                </a:lnTo>
                <a:lnTo>
                  <a:pt x="710548" y="207977"/>
                </a:lnTo>
                <a:lnTo>
                  <a:pt x="439042" y="569049"/>
                </a:lnTo>
                <a:lnTo>
                  <a:pt x="432452" y="575413"/>
                </a:lnTo>
                <a:lnTo>
                  <a:pt x="425322" y="580964"/>
                </a:lnTo>
                <a:lnTo>
                  <a:pt x="417108" y="584891"/>
                </a:lnTo>
                <a:lnTo>
                  <a:pt x="407269" y="586380"/>
                </a:lnTo>
                <a:lnTo>
                  <a:pt x="852079" y="586380"/>
                </a:lnTo>
                <a:lnTo>
                  <a:pt x="852079" y="153094"/>
                </a:lnTo>
                <a:close/>
              </a:path>
              <a:path w="852170" h="1129664">
                <a:moveTo>
                  <a:pt x="488866" y="352406"/>
                </a:moveTo>
                <a:lnTo>
                  <a:pt x="251297" y="352406"/>
                </a:lnTo>
                <a:lnTo>
                  <a:pt x="395716" y="476615"/>
                </a:lnTo>
                <a:lnTo>
                  <a:pt x="488866" y="352406"/>
                </a:lnTo>
                <a:close/>
              </a:path>
            </a:pathLst>
          </a:custGeom>
          <a:solidFill>
            <a:srgbClr val="2CCA92"/>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2" name="object 12"/>
          <p:cNvSpPr/>
          <p:nvPr/>
        </p:nvSpPr>
        <p:spPr>
          <a:xfrm>
            <a:off x="7515670" y="2268086"/>
            <a:ext cx="643414" cy="847249"/>
          </a:xfrm>
          <a:custGeom>
            <a:avLst/>
            <a:gdLst/>
            <a:ahLst/>
            <a:cxnLst/>
            <a:rect l="l" t="t" r="r" b="b"/>
            <a:pathLst>
              <a:path w="857884" h="1129664">
                <a:moveTo>
                  <a:pt x="317720" y="722144"/>
                </a:moveTo>
                <a:lnTo>
                  <a:pt x="589227" y="722144"/>
                </a:lnTo>
                <a:lnTo>
                  <a:pt x="181967" y="1129423"/>
                </a:lnTo>
                <a:lnTo>
                  <a:pt x="317720" y="722144"/>
                </a:lnTo>
                <a:close/>
              </a:path>
              <a:path w="857884" h="1129664">
                <a:moveTo>
                  <a:pt x="89539" y="0"/>
                </a:moveTo>
                <a:lnTo>
                  <a:pt x="768309" y="0"/>
                </a:lnTo>
                <a:lnTo>
                  <a:pt x="803014" y="7086"/>
                </a:lnTo>
                <a:lnTo>
                  <a:pt x="831492" y="26358"/>
                </a:lnTo>
                <a:lnTo>
                  <a:pt x="850763" y="54837"/>
                </a:lnTo>
                <a:lnTo>
                  <a:pt x="857848" y="89545"/>
                </a:lnTo>
                <a:lnTo>
                  <a:pt x="857848" y="632598"/>
                </a:lnTo>
                <a:lnTo>
                  <a:pt x="850763" y="667306"/>
                </a:lnTo>
                <a:lnTo>
                  <a:pt x="831492" y="695785"/>
                </a:lnTo>
                <a:lnTo>
                  <a:pt x="803014" y="715057"/>
                </a:lnTo>
                <a:lnTo>
                  <a:pt x="768309" y="722144"/>
                </a:lnTo>
                <a:lnTo>
                  <a:pt x="92427" y="722144"/>
                </a:lnTo>
                <a:lnTo>
                  <a:pt x="56052" y="715057"/>
                </a:lnTo>
                <a:lnTo>
                  <a:pt x="26717" y="695785"/>
                </a:lnTo>
                <a:lnTo>
                  <a:pt x="7130" y="667306"/>
                </a:lnTo>
                <a:lnTo>
                  <a:pt x="0" y="632598"/>
                </a:lnTo>
                <a:lnTo>
                  <a:pt x="0" y="595046"/>
                </a:lnTo>
                <a:lnTo>
                  <a:pt x="551678" y="595046"/>
                </a:lnTo>
                <a:lnTo>
                  <a:pt x="618111" y="531498"/>
                </a:lnTo>
                <a:lnTo>
                  <a:pt x="470804" y="384180"/>
                </a:lnTo>
                <a:lnTo>
                  <a:pt x="618111" y="233974"/>
                </a:lnTo>
                <a:lnTo>
                  <a:pt x="554567" y="170425"/>
                </a:lnTo>
                <a:lnTo>
                  <a:pt x="0" y="170425"/>
                </a:lnTo>
                <a:lnTo>
                  <a:pt x="0" y="89545"/>
                </a:lnTo>
                <a:lnTo>
                  <a:pt x="7085" y="54837"/>
                </a:lnTo>
                <a:lnTo>
                  <a:pt x="26356" y="26358"/>
                </a:lnTo>
                <a:lnTo>
                  <a:pt x="54833" y="7086"/>
                </a:lnTo>
                <a:lnTo>
                  <a:pt x="89539" y="0"/>
                </a:lnTo>
                <a:close/>
              </a:path>
              <a:path w="857884" h="1129664">
                <a:moveTo>
                  <a:pt x="404371" y="447729"/>
                </a:moveTo>
                <a:lnTo>
                  <a:pt x="551678" y="595046"/>
                </a:lnTo>
                <a:lnTo>
                  <a:pt x="257065" y="595046"/>
                </a:lnTo>
                <a:lnTo>
                  <a:pt x="404371" y="447729"/>
                </a:lnTo>
                <a:close/>
              </a:path>
              <a:path w="857884" h="1129664">
                <a:moveTo>
                  <a:pt x="0" y="170425"/>
                </a:moveTo>
                <a:lnTo>
                  <a:pt x="257065" y="170425"/>
                </a:lnTo>
                <a:lnTo>
                  <a:pt x="193520" y="233974"/>
                </a:lnTo>
                <a:lnTo>
                  <a:pt x="340827" y="381292"/>
                </a:lnTo>
                <a:lnTo>
                  <a:pt x="193520" y="531498"/>
                </a:lnTo>
                <a:lnTo>
                  <a:pt x="257065" y="595046"/>
                </a:lnTo>
                <a:lnTo>
                  <a:pt x="0" y="595046"/>
                </a:lnTo>
                <a:lnTo>
                  <a:pt x="0" y="170425"/>
                </a:lnTo>
                <a:close/>
              </a:path>
              <a:path w="857884" h="1129664">
                <a:moveTo>
                  <a:pt x="257065" y="170425"/>
                </a:moveTo>
                <a:lnTo>
                  <a:pt x="554567" y="170425"/>
                </a:lnTo>
                <a:lnTo>
                  <a:pt x="407260" y="317743"/>
                </a:lnTo>
                <a:lnTo>
                  <a:pt x="257065" y="170425"/>
                </a:lnTo>
                <a:close/>
              </a:path>
            </a:pathLst>
          </a:custGeom>
          <a:solidFill>
            <a:srgbClr val="C00000"/>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3" name="object 13"/>
          <p:cNvSpPr/>
          <p:nvPr/>
        </p:nvSpPr>
        <p:spPr>
          <a:xfrm>
            <a:off x="6804481" y="2659996"/>
            <a:ext cx="554831" cy="1010126"/>
          </a:xfrm>
          <a:custGeom>
            <a:avLst/>
            <a:gdLst/>
            <a:ahLst/>
            <a:cxnLst/>
            <a:rect l="l" t="t" r="r" b="b"/>
            <a:pathLst>
              <a:path w="739775" h="1346835">
                <a:moveTo>
                  <a:pt x="271374" y="0"/>
                </a:moveTo>
                <a:lnTo>
                  <a:pt x="40379" y="60683"/>
                </a:lnTo>
                <a:lnTo>
                  <a:pt x="5865" y="90754"/>
                </a:lnTo>
                <a:lnTo>
                  <a:pt x="2842" y="106918"/>
                </a:lnTo>
                <a:lnTo>
                  <a:pt x="0" y="121909"/>
                </a:lnTo>
                <a:lnTo>
                  <a:pt x="3925" y="135815"/>
                </a:lnTo>
                <a:lnTo>
                  <a:pt x="13805" y="147555"/>
                </a:lnTo>
                <a:lnTo>
                  <a:pt x="28829" y="156043"/>
                </a:lnTo>
                <a:lnTo>
                  <a:pt x="242500" y="239844"/>
                </a:lnTo>
                <a:lnTo>
                  <a:pt x="242500" y="1268582"/>
                </a:lnTo>
                <a:lnTo>
                  <a:pt x="249042" y="1299059"/>
                </a:lnTo>
                <a:lnTo>
                  <a:pt x="266682" y="1323847"/>
                </a:lnTo>
                <a:lnTo>
                  <a:pt x="292444" y="1340508"/>
                </a:lnTo>
                <a:lnTo>
                  <a:pt x="323349" y="1346604"/>
                </a:lnTo>
                <a:lnTo>
                  <a:pt x="354253" y="1340508"/>
                </a:lnTo>
                <a:lnTo>
                  <a:pt x="380015" y="1323847"/>
                </a:lnTo>
                <a:lnTo>
                  <a:pt x="397655" y="1299059"/>
                </a:lnTo>
                <a:lnTo>
                  <a:pt x="404197" y="1268582"/>
                </a:lnTo>
                <a:lnTo>
                  <a:pt x="404197" y="690637"/>
                </a:lnTo>
                <a:lnTo>
                  <a:pt x="594769" y="690637"/>
                </a:lnTo>
                <a:lnTo>
                  <a:pt x="594769" y="306308"/>
                </a:lnTo>
                <a:lnTo>
                  <a:pt x="702131" y="306308"/>
                </a:lnTo>
                <a:lnTo>
                  <a:pt x="692224" y="279252"/>
                </a:lnTo>
                <a:lnTo>
                  <a:pt x="675747" y="245876"/>
                </a:lnTo>
                <a:lnTo>
                  <a:pt x="656746" y="217320"/>
                </a:lnTo>
                <a:lnTo>
                  <a:pt x="645700" y="205168"/>
                </a:lnTo>
                <a:lnTo>
                  <a:pt x="421522" y="205168"/>
                </a:lnTo>
                <a:lnTo>
                  <a:pt x="387594" y="201466"/>
                </a:lnTo>
                <a:lnTo>
                  <a:pt x="355832" y="190720"/>
                </a:lnTo>
                <a:lnTo>
                  <a:pt x="327319" y="173472"/>
                </a:lnTo>
                <a:lnTo>
                  <a:pt x="303136" y="150264"/>
                </a:lnTo>
                <a:lnTo>
                  <a:pt x="219400" y="118477"/>
                </a:lnTo>
                <a:lnTo>
                  <a:pt x="274262" y="104029"/>
                </a:lnTo>
                <a:lnTo>
                  <a:pt x="270021" y="90573"/>
                </a:lnTo>
                <a:lnTo>
                  <a:pt x="266321" y="76577"/>
                </a:lnTo>
                <a:lnTo>
                  <a:pt x="263705" y="62580"/>
                </a:lnTo>
                <a:lnTo>
                  <a:pt x="262712" y="49124"/>
                </a:lnTo>
                <a:lnTo>
                  <a:pt x="263254" y="36166"/>
                </a:lnTo>
                <a:lnTo>
                  <a:pt x="264878" y="23478"/>
                </a:lnTo>
                <a:lnTo>
                  <a:pt x="267585" y="11333"/>
                </a:lnTo>
                <a:lnTo>
                  <a:pt x="271374" y="0"/>
                </a:lnTo>
                <a:close/>
              </a:path>
              <a:path w="739775" h="1346835">
                <a:moveTo>
                  <a:pt x="594769" y="690637"/>
                </a:moveTo>
                <a:lnTo>
                  <a:pt x="433072" y="690637"/>
                </a:lnTo>
                <a:lnTo>
                  <a:pt x="433072" y="1265692"/>
                </a:lnTo>
                <a:lnTo>
                  <a:pt x="439613" y="1296169"/>
                </a:lnTo>
                <a:lnTo>
                  <a:pt x="457254" y="1320958"/>
                </a:lnTo>
                <a:lnTo>
                  <a:pt x="483015" y="1337619"/>
                </a:lnTo>
                <a:lnTo>
                  <a:pt x="513920" y="1343714"/>
                </a:lnTo>
                <a:lnTo>
                  <a:pt x="544825" y="1337619"/>
                </a:lnTo>
                <a:lnTo>
                  <a:pt x="570586" y="1320958"/>
                </a:lnTo>
                <a:lnTo>
                  <a:pt x="588227" y="1296169"/>
                </a:lnTo>
                <a:lnTo>
                  <a:pt x="594769" y="1265692"/>
                </a:lnTo>
                <a:lnTo>
                  <a:pt x="594769" y="690637"/>
                </a:lnTo>
                <a:close/>
              </a:path>
              <a:path w="739775" h="1346835">
                <a:moveTo>
                  <a:pt x="702131" y="306308"/>
                </a:moveTo>
                <a:lnTo>
                  <a:pt x="594769" y="306308"/>
                </a:lnTo>
                <a:lnTo>
                  <a:pt x="604440" y="331869"/>
                </a:lnTo>
                <a:lnTo>
                  <a:pt x="613672" y="363424"/>
                </a:lnTo>
                <a:lnTo>
                  <a:pt x="622024" y="401549"/>
                </a:lnTo>
                <a:lnTo>
                  <a:pt x="629057" y="446819"/>
                </a:lnTo>
                <a:lnTo>
                  <a:pt x="634330" y="499810"/>
                </a:lnTo>
                <a:lnTo>
                  <a:pt x="637404" y="561098"/>
                </a:lnTo>
                <a:lnTo>
                  <a:pt x="637838" y="631257"/>
                </a:lnTo>
                <a:lnTo>
                  <a:pt x="635193" y="710865"/>
                </a:lnTo>
                <a:lnTo>
                  <a:pt x="637539" y="731229"/>
                </a:lnTo>
                <a:lnTo>
                  <a:pt x="647464" y="748070"/>
                </a:lnTo>
                <a:lnTo>
                  <a:pt x="662804" y="760035"/>
                </a:lnTo>
                <a:lnTo>
                  <a:pt x="681392" y="765770"/>
                </a:lnTo>
                <a:lnTo>
                  <a:pt x="684279" y="765770"/>
                </a:lnTo>
                <a:lnTo>
                  <a:pt x="730569" y="736511"/>
                </a:lnTo>
                <a:lnTo>
                  <a:pt x="739041" y="645648"/>
                </a:lnTo>
                <a:lnTo>
                  <a:pt x="739512" y="579264"/>
                </a:lnTo>
                <a:lnTo>
                  <a:pt x="737640" y="517516"/>
                </a:lnTo>
                <a:lnTo>
                  <a:pt x="733399" y="460432"/>
                </a:lnTo>
                <a:lnTo>
                  <a:pt x="726762" y="408037"/>
                </a:lnTo>
                <a:lnTo>
                  <a:pt x="717705" y="360359"/>
                </a:lnTo>
                <a:lnTo>
                  <a:pt x="706201" y="317421"/>
                </a:lnTo>
                <a:lnTo>
                  <a:pt x="702131" y="306308"/>
                </a:lnTo>
                <a:close/>
              </a:path>
              <a:path w="739775" h="1346835">
                <a:moveTo>
                  <a:pt x="545682" y="153154"/>
                </a:moveTo>
                <a:lnTo>
                  <a:pt x="537020" y="153154"/>
                </a:lnTo>
                <a:lnTo>
                  <a:pt x="513288" y="174691"/>
                </a:lnTo>
                <a:lnTo>
                  <a:pt x="485767" y="191081"/>
                </a:lnTo>
                <a:lnTo>
                  <a:pt x="454998" y="201511"/>
                </a:lnTo>
                <a:lnTo>
                  <a:pt x="421522" y="205168"/>
                </a:lnTo>
                <a:lnTo>
                  <a:pt x="645700" y="205168"/>
                </a:lnTo>
                <a:lnTo>
                  <a:pt x="635193" y="193609"/>
                </a:lnTo>
                <a:lnTo>
                  <a:pt x="609025" y="173065"/>
                </a:lnTo>
                <a:lnTo>
                  <a:pt x="583941" y="161461"/>
                </a:lnTo>
                <a:lnTo>
                  <a:pt x="562104" y="155817"/>
                </a:lnTo>
                <a:lnTo>
                  <a:pt x="545682" y="153154"/>
                </a:lnTo>
                <a:close/>
              </a:path>
            </a:pathLst>
          </a:custGeom>
          <a:solidFill>
            <a:srgbClr val="009CDE"/>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4" name="object 14"/>
          <p:cNvSpPr/>
          <p:nvPr/>
        </p:nvSpPr>
        <p:spPr>
          <a:xfrm>
            <a:off x="7010177" y="2586308"/>
            <a:ext cx="216694" cy="217170"/>
          </a:xfrm>
          <a:custGeom>
            <a:avLst/>
            <a:gdLst/>
            <a:ahLst/>
            <a:cxnLst/>
            <a:rect l="l" t="t" r="r" b="b"/>
            <a:pathLst>
              <a:path w="288925" h="289560">
                <a:moveTo>
                  <a:pt x="144372" y="0"/>
                </a:moveTo>
                <a:lnTo>
                  <a:pt x="98311" y="7258"/>
                </a:lnTo>
                <a:lnTo>
                  <a:pt x="58626" y="27556"/>
                </a:lnTo>
                <a:lnTo>
                  <a:pt x="27534" y="58672"/>
                </a:lnTo>
                <a:lnTo>
                  <a:pt x="7253" y="98388"/>
                </a:lnTo>
                <a:lnTo>
                  <a:pt x="0" y="144484"/>
                </a:lnTo>
                <a:lnTo>
                  <a:pt x="7253" y="189471"/>
                </a:lnTo>
                <a:lnTo>
                  <a:pt x="27534" y="229049"/>
                </a:lnTo>
                <a:lnTo>
                  <a:pt x="58626" y="260581"/>
                </a:lnTo>
                <a:lnTo>
                  <a:pt x="98311" y="281433"/>
                </a:lnTo>
                <a:lnTo>
                  <a:pt x="144372" y="288969"/>
                </a:lnTo>
                <a:lnTo>
                  <a:pt x="189324" y="281710"/>
                </a:lnTo>
                <a:lnTo>
                  <a:pt x="228870" y="261413"/>
                </a:lnTo>
                <a:lnTo>
                  <a:pt x="236080" y="254293"/>
                </a:lnTo>
                <a:lnTo>
                  <a:pt x="101060" y="254293"/>
                </a:lnTo>
                <a:lnTo>
                  <a:pt x="86623" y="242734"/>
                </a:lnTo>
                <a:lnTo>
                  <a:pt x="99346" y="228692"/>
                </a:lnTo>
                <a:lnTo>
                  <a:pt x="132100" y="204084"/>
                </a:lnTo>
                <a:lnTo>
                  <a:pt x="183262" y="182186"/>
                </a:lnTo>
                <a:lnTo>
                  <a:pt x="251207" y="176271"/>
                </a:lnTo>
                <a:lnTo>
                  <a:pt x="283551" y="176271"/>
                </a:lnTo>
                <a:lnTo>
                  <a:pt x="288744" y="144484"/>
                </a:lnTo>
                <a:lnTo>
                  <a:pt x="281491" y="98388"/>
                </a:lnTo>
                <a:lnTo>
                  <a:pt x="261210" y="58672"/>
                </a:lnTo>
                <a:lnTo>
                  <a:pt x="230118" y="27556"/>
                </a:lnTo>
                <a:lnTo>
                  <a:pt x="190432" y="7258"/>
                </a:lnTo>
                <a:lnTo>
                  <a:pt x="144372" y="0"/>
                </a:lnTo>
                <a:close/>
              </a:path>
              <a:path w="288925" h="289560">
                <a:moveTo>
                  <a:pt x="283551" y="176271"/>
                </a:moveTo>
                <a:lnTo>
                  <a:pt x="251207" y="176271"/>
                </a:lnTo>
                <a:lnTo>
                  <a:pt x="248320" y="196499"/>
                </a:lnTo>
                <a:lnTo>
                  <a:pt x="187548" y="201872"/>
                </a:lnTo>
                <a:lnTo>
                  <a:pt x="141123" y="222145"/>
                </a:lnTo>
                <a:lnTo>
                  <a:pt x="111482" y="244044"/>
                </a:lnTo>
                <a:lnTo>
                  <a:pt x="101060" y="254293"/>
                </a:lnTo>
                <a:lnTo>
                  <a:pt x="236080" y="254293"/>
                </a:lnTo>
                <a:lnTo>
                  <a:pt x="260378" y="230297"/>
                </a:lnTo>
                <a:lnTo>
                  <a:pt x="281214" y="190581"/>
                </a:lnTo>
                <a:lnTo>
                  <a:pt x="283551" y="176271"/>
                </a:lnTo>
                <a:close/>
              </a:path>
            </a:pathLst>
          </a:custGeom>
          <a:solidFill>
            <a:srgbClr val="009CDE"/>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5" name="object 15"/>
          <p:cNvSpPr txBox="1"/>
          <p:nvPr/>
        </p:nvSpPr>
        <p:spPr>
          <a:xfrm>
            <a:off x="420242" y="4777359"/>
            <a:ext cx="1069658" cy="101951"/>
          </a:xfrm>
          <a:prstGeom prst="rect">
            <a:avLst/>
          </a:prstGeom>
        </p:spPr>
        <p:txBody>
          <a:bodyPr vert="horz" wrap="square" lIns="0" tIns="952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a:lnSpc>
                <a:spcPct val="100000"/>
              </a:lnSpc>
              <a:spcBef>
                <a:spcPts val="75"/>
              </a:spcBef>
            </a:pPr>
            <a:r>
              <a:rPr sz="600" dirty="0">
                <a:latin typeface="Calibri"/>
                <a:cs typeface="Calibri"/>
              </a:rPr>
              <a:t>WHO. 2017. </a:t>
            </a:r>
            <a:r>
              <a:rPr sz="600" spc="-4" dirty="0">
                <a:latin typeface="Calibri"/>
                <a:cs typeface="Calibri"/>
              </a:rPr>
              <a:t>Vaccination </a:t>
            </a:r>
            <a:r>
              <a:rPr sz="600" dirty="0">
                <a:latin typeface="Calibri"/>
                <a:cs typeface="Calibri"/>
              </a:rPr>
              <a:t>and</a:t>
            </a:r>
            <a:r>
              <a:rPr sz="600" spc="-71" dirty="0">
                <a:latin typeface="Calibri"/>
                <a:cs typeface="Calibri"/>
              </a:rPr>
              <a:t> </a:t>
            </a:r>
            <a:r>
              <a:rPr sz="600" spc="-4" dirty="0">
                <a:latin typeface="Calibri"/>
                <a:cs typeface="Calibri"/>
              </a:rPr>
              <a:t>trust</a:t>
            </a:r>
            <a:endParaRPr sz="600">
              <a:latin typeface="Calibri"/>
              <a:cs typeface="Calibri"/>
            </a:endParaRPr>
          </a:p>
        </p:txBody>
      </p:sp>
    </p:spTree>
    <p:extLst>
      <p:ext uri="{BB962C8B-B14F-4D97-AF65-F5344CB8AC3E}">
        <p14:creationId xmlns:p14="http://schemas.microsoft.com/office/powerpoint/2010/main" val="3102550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68130" y="4924577"/>
            <a:ext cx="121920" cy="124554"/>
          </a:xfrm>
          <a:prstGeom prst="rect">
            <a:avLst/>
          </a:prstGeom>
        </p:spPr>
        <p:txBody>
          <a:bodyPr vert="horz" wrap="square" lIns="0" tIns="9049"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a:lnSpc>
                <a:spcPct val="100000"/>
              </a:lnSpc>
              <a:spcBef>
                <a:spcPts val="71"/>
              </a:spcBef>
            </a:pPr>
            <a:r>
              <a:rPr sz="750" spc="-4" dirty="0">
                <a:solidFill>
                  <a:srgbClr val="009CDE"/>
                </a:solidFill>
                <a:latin typeface="Ebrima"/>
                <a:cs typeface="Ebrima"/>
              </a:rPr>
              <a:t>15</a:t>
            </a:r>
            <a:endParaRPr sz="750">
              <a:latin typeface="Ebrima"/>
              <a:cs typeface="Ebrima"/>
            </a:endParaRPr>
          </a:p>
        </p:txBody>
      </p:sp>
      <p:sp>
        <p:nvSpPr>
          <p:cNvPr id="3" name="object 3"/>
          <p:cNvSpPr txBox="1">
            <a:spLocks noGrp="1"/>
          </p:cNvSpPr>
          <p:nvPr>
            <p:ph type="title"/>
          </p:nvPr>
        </p:nvSpPr>
        <p:spPr>
          <a:xfrm>
            <a:off x="350519" y="380047"/>
            <a:ext cx="3034665" cy="430530"/>
          </a:xfrm>
          <a:prstGeom prst="rect">
            <a:avLst/>
          </a:prstGeom>
        </p:spPr>
        <p:txBody>
          <a:bodyPr vert="horz" wrap="square" lIns="0" tIns="952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a:lnSpc>
                <a:spcPct val="100000"/>
              </a:lnSpc>
              <a:spcBef>
                <a:spcPts val="75"/>
              </a:spcBef>
            </a:pPr>
            <a:r>
              <a:rPr sz="2700" b="0" spc="-4" dirty="0">
                <a:solidFill>
                  <a:srgbClr val="009CDE"/>
                </a:solidFill>
                <a:latin typeface="Ebrima"/>
                <a:cs typeface="Ebrima"/>
              </a:rPr>
              <a:t>Communicating</a:t>
            </a:r>
            <a:r>
              <a:rPr sz="2700" b="0" spc="-30" dirty="0">
                <a:solidFill>
                  <a:srgbClr val="009CDE"/>
                </a:solidFill>
                <a:latin typeface="Ebrima"/>
                <a:cs typeface="Ebrima"/>
              </a:rPr>
              <a:t> </a:t>
            </a:r>
            <a:r>
              <a:rPr sz="2700" b="0" spc="-8" dirty="0">
                <a:solidFill>
                  <a:srgbClr val="009CDE"/>
                </a:solidFill>
                <a:latin typeface="Ebrima"/>
                <a:cs typeface="Ebrima"/>
              </a:rPr>
              <a:t>risk</a:t>
            </a:r>
            <a:endParaRPr sz="2700">
              <a:latin typeface="Ebrima"/>
              <a:cs typeface="Ebrima"/>
            </a:endParaRPr>
          </a:p>
        </p:txBody>
      </p:sp>
      <p:sp>
        <p:nvSpPr>
          <p:cNvPr id="4" name="object 4"/>
          <p:cNvSpPr txBox="1"/>
          <p:nvPr/>
        </p:nvSpPr>
        <p:spPr>
          <a:xfrm>
            <a:off x="5120734" y="2890246"/>
            <a:ext cx="1820228" cy="1804988"/>
          </a:xfrm>
          <a:prstGeom prst="rect">
            <a:avLst/>
          </a:prstGeom>
        </p:spPr>
        <p:txBody>
          <a:bodyPr vert="horz" wrap="square" lIns="0" tIns="952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marR="84296">
              <a:lnSpc>
                <a:spcPct val="120000"/>
              </a:lnSpc>
              <a:spcBef>
                <a:spcPts val="75"/>
              </a:spcBef>
            </a:pPr>
            <a:r>
              <a:rPr sz="1050" b="1" dirty="0">
                <a:latin typeface="Ebrima"/>
                <a:cs typeface="Ebrima"/>
              </a:rPr>
              <a:t>Goal of </a:t>
            </a:r>
            <a:r>
              <a:rPr sz="1050" b="1" spc="-4" dirty="0">
                <a:latin typeface="Ebrima"/>
                <a:cs typeface="Ebrima"/>
              </a:rPr>
              <a:t>effective risk  </a:t>
            </a:r>
            <a:r>
              <a:rPr sz="1050" b="1" dirty="0">
                <a:latin typeface="Ebrima"/>
                <a:cs typeface="Ebrima"/>
              </a:rPr>
              <a:t>communication: </a:t>
            </a:r>
            <a:r>
              <a:rPr sz="1050" spc="-4" dirty="0">
                <a:latin typeface="Ebrima"/>
                <a:cs typeface="Ebrima"/>
              </a:rPr>
              <a:t>Develop</a:t>
            </a:r>
            <a:r>
              <a:rPr sz="1050" spc="-45" dirty="0">
                <a:latin typeface="Ebrima"/>
                <a:cs typeface="Ebrima"/>
              </a:rPr>
              <a:t> </a:t>
            </a:r>
            <a:r>
              <a:rPr sz="1050" dirty="0">
                <a:latin typeface="Ebrima"/>
                <a:cs typeface="Ebrima"/>
              </a:rPr>
              <a:t>an  informed </a:t>
            </a:r>
            <a:r>
              <a:rPr sz="1050" spc="-4" dirty="0">
                <a:latin typeface="Ebrima"/>
                <a:cs typeface="Ebrima"/>
              </a:rPr>
              <a:t>decision</a:t>
            </a:r>
            <a:r>
              <a:rPr sz="1050" spc="-4" dirty="0">
                <a:latin typeface="Times New Roman"/>
                <a:cs typeface="Times New Roman"/>
              </a:rPr>
              <a:t>‐</a:t>
            </a:r>
            <a:r>
              <a:rPr sz="1050" spc="-4" dirty="0">
                <a:latin typeface="Ebrima"/>
                <a:cs typeface="Ebrima"/>
              </a:rPr>
              <a:t>making  </a:t>
            </a:r>
            <a:r>
              <a:rPr sz="1050" dirty="0">
                <a:latin typeface="Ebrima"/>
                <a:cs typeface="Ebrima"/>
              </a:rPr>
              <a:t>partnership.</a:t>
            </a:r>
            <a:endParaRPr sz="1050">
              <a:latin typeface="Ebrima"/>
              <a:cs typeface="Ebrima"/>
            </a:endParaRPr>
          </a:p>
          <a:p>
            <a:pPr marL="9525" marR="3810">
              <a:lnSpc>
                <a:spcPct val="120000"/>
              </a:lnSpc>
              <a:spcBef>
                <a:spcPts val="450"/>
              </a:spcBef>
            </a:pPr>
            <a:r>
              <a:rPr sz="1050" dirty="0">
                <a:latin typeface="Ebrima"/>
                <a:cs typeface="Ebrima"/>
              </a:rPr>
              <a:t>Health Workers play a vital  role </a:t>
            </a:r>
            <a:r>
              <a:rPr sz="1050" spc="-4" dirty="0">
                <a:latin typeface="Ebrima"/>
                <a:cs typeface="Ebrima"/>
              </a:rPr>
              <a:t>in </a:t>
            </a:r>
            <a:r>
              <a:rPr sz="1050" dirty="0">
                <a:latin typeface="Ebrima"/>
                <a:cs typeface="Ebrima"/>
              </a:rPr>
              <a:t>the </a:t>
            </a:r>
            <a:r>
              <a:rPr sz="1050" spc="-4" dirty="0">
                <a:latin typeface="Ebrima"/>
                <a:cs typeface="Ebrima"/>
              </a:rPr>
              <a:t>success </a:t>
            </a:r>
            <a:r>
              <a:rPr sz="1050" dirty="0">
                <a:latin typeface="Ebrima"/>
                <a:cs typeface="Ebrima"/>
              </a:rPr>
              <a:t>of  </a:t>
            </a:r>
            <a:r>
              <a:rPr sz="1050" spc="-4" dirty="0">
                <a:latin typeface="Ebrima"/>
                <a:cs typeface="Ebrima"/>
              </a:rPr>
              <a:t>immunization </a:t>
            </a:r>
            <a:r>
              <a:rPr sz="1050" dirty="0">
                <a:latin typeface="Ebrima"/>
                <a:cs typeface="Ebrima"/>
              </a:rPr>
              <a:t>programs by  providing information</a:t>
            </a:r>
            <a:r>
              <a:rPr sz="1050" spc="-98" dirty="0">
                <a:latin typeface="Ebrima"/>
                <a:cs typeface="Ebrima"/>
              </a:rPr>
              <a:t> </a:t>
            </a:r>
            <a:r>
              <a:rPr sz="1050" dirty="0">
                <a:latin typeface="Ebrima"/>
                <a:cs typeface="Ebrima"/>
              </a:rPr>
              <a:t>through  risk</a:t>
            </a:r>
            <a:r>
              <a:rPr sz="1050" spc="-4" dirty="0">
                <a:latin typeface="Ebrima"/>
                <a:cs typeface="Ebrima"/>
              </a:rPr>
              <a:t> communication.</a:t>
            </a:r>
            <a:endParaRPr sz="1050">
              <a:latin typeface="Ebrima"/>
              <a:cs typeface="Ebrima"/>
            </a:endParaRPr>
          </a:p>
        </p:txBody>
      </p:sp>
      <p:sp>
        <p:nvSpPr>
          <p:cNvPr id="5" name="object 5"/>
          <p:cNvSpPr txBox="1"/>
          <p:nvPr/>
        </p:nvSpPr>
        <p:spPr>
          <a:xfrm>
            <a:off x="7076123" y="2890247"/>
            <a:ext cx="1826419" cy="787241"/>
          </a:xfrm>
          <a:prstGeom prst="rect">
            <a:avLst/>
          </a:prstGeom>
        </p:spPr>
        <p:txBody>
          <a:bodyPr vert="horz" wrap="square" lIns="0" tIns="952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marR="3810">
              <a:lnSpc>
                <a:spcPct val="120000"/>
              </a:lnSpc>
              <a:spcBef>
                <a:spcPts val="75"/>
              </a:spcBef>
            </a:pPr>
            <a:r>
              <a:rPr sz="1050" spc="-4" dirty="0">
                <a:latin typeface="Ebrima"/>
                <a:cs typeface="Ebrima"/>
              </a:rPr>
              <a:t>Risk </a:t>
            </a:r>
            <a:r>
              <a:rPr sz="1050" dirty="0">
                <a:latin typeface="Ebrima"/>
                <a:cs typeface="Ebrima"/>
              </a:rPr>
              <a:t>perception </a:t>
            </a:r>
            <a:r>
              <a:rPr sz="1050" spc="-4" dirty="0">
                <a:latin typeface="Ebrima"/>
                <a:cs typeface="Ebrima"/>
              </a:rPr>
              <a:t>is influenced  </a:t>
            </a:r>
            <a:r>
              <a:rPr sz="1050" dirty="0">
                <a:latin typeface="Ebrima"/>
                <a:cs typeface="Ebrima"/>
              </a:rPr>
              <a:t>by experience as </a:t>
            </a:r>
            <a:r>
              <a:rPr sz="1050" spc="-4" dirty="0">
                <a:latin typeface="Ebrima"/>
                <a:cs typeface="Ebrima"/>
              </a:rPr>
              <a:t>well </a:t>
            </a:r>
            <a:r>
              <a:rPr sz="1050" dirty="0">
                <a:latin typeface="Ebrima"/>
                <a:cs typeface="Ebrima"/>
              </a:rPr>
              <a:t>as  personal, religious and</a:t>
            </a:r>
            <a:r>
              <a:rPr sz="1050" spc="-75" dirty="0">
                <a:latin typeface="Ebrima"/>
                <a:cs typeface="Ebrima"/>
              </a:rPr>
              <a:t> </a:t>
            </a:r>
            <a:r>
              <a:rPr sz="1050" dirty="0">
                <a:latin typeface="Ebrima"/>
                <a:cs typeface="Ebrima"/>
              </a:rPr>
              <a:t>cultural  contexts.</a:t>
            </a:r>
            <a:endParaRPr sz="1050">
              <a:latin typeface="Ebrima"/>
              <a:cs typeface="Ebrima"/>
            </a:endParaRPr>
          </a:p>
        </p:txBody>
      </p:sp>
      <p:sp>
        <p:nvSpPr>
          <p:cNvPr id="6" name="object 6"/>
          <p:cNvSpPr txBox="1"/>
          <p:nvPr/>
        </p:nvSpPr>
        <p:spPr>
          <a:xfrm>
            <a:off x="418185" y="1617914"/>
            <a:ext cx="2455069" cy="3098006"/>
          </a:xfrm>
          <a:prstGeom prst="rect">
            <a:avLst/>
          </a:prstGeom>
        </p:spPr>
        <p:txBody>
          <a:bodyPr vert="horz" wrap="square" lIns="0" tIns="50483"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a:lnSpc>
                <a:spcPct val="100000"/>
              </a:lnSpc>
              <a:spcBef>
                <a:spcPts val="398"/>
              </a:spcBef>
            </a:pPr>
            <a:r>
              <a:rPr sz="1350" b="1" spc="-4" dirty="0">
                <a:latin typeface="Ebrima"/>
                <a:cs typeface="Ebrima"/>
              </a:rPr>
              <a:t>Vaccination </a:t>
            </a:r>
            <a:r>
              <a:rPr sz="1350" b="1" dirty="0">
                <a:latin typeface="Ebrima"/>
                <a:cs typeface="Ebrima"/>
              </a:rPr>
              <a:t>requires</a:t>
            </a:r>
            <a:r>
              <a:rPr sz="1350" b="1" spc="-56" dirty="0">
                <a:latin typeface="Ebrima"/>
                <a:cs typeface="Ebrima"/>
              </a:rPr>
              <a:t> </a:t>
            </a:r>
            <a:r>
              <a:rPr sz="1350" b="1" spc="-4" dirty="0">
                <a:latin typeface="Ebrima"/>
                <a:cs typeface="Ebrima"/>
              </a:rPr>
              <a:t>effective</a:t>
            </a:r>
            <a:endParaRPr sz="1350">
              <a:latin typeface="Ebrima"/>
              <a:cs typeface="Ebrima"/>
            </a:endParaRPr>
          </a:p>
          <a:p>
            <a:pPr marL="9525">
              <a:lnSpc>
                <a:spcPct val="100000"/>
              </a:lnSpc>
              <a:spcBef>
                <a:spcPts val="323"/>
              </a:spcBef>
            </a:pPr>
            <a:r>
              <a:rPr sz="1350" b="1" dirty="0">
                <a:latin typeface="Ebrima"/>
                <a:cs typeface="Ebrima"/>
              </a:rPr>
              <a:t>risk</a:t>
            </a:r>
            <a:r>
              <a:rPr sz="1350" b="1" spc="-8" dirty="0">
                <a:latin typeface="Ebrima"/>
                <a:cs typeface="Ebrima"/>
              </a:rPr>
              <a:t> </a:t>
            </a:r>
            <a:r>
              <a:rPr sz="1350" b="1" dirty="0">
                <a:latin typeface="Ebrima"/>
                <a:cs typeface="Ebrima"/>
              </a:rPr>
              <a:t>communication</a:t>
            </a:r>
            <a:endParaRPr sz="1350">
              <a:latin typeface="Ebrima"/>
              <a:cs typeface="Ebrima"/>
            </a:endParaRPr>
          </a:p>
          <a:p>
            <a:pPr>
              <a:lnSpc>
                <a:spcPct val="100000"/>
              </a:lnSpc>
              <a:spcBef>
                <a:spcPts val="38"/>
              </a:spcBef>
            </a:pPr>
            <a:endParaRPr sz="1163">
              <a:latin typeface="Ebrima"/>
              <a:cs typeface="Ebrima"/>
            </a:endParaRPr>
          </a:p>
          <a:p>
            <a:pPr marL="9525">
              <a:lnSpc>
                <a:spcPct val="100000"/>
              </a:lnSpc>
              <a:spcBef>
                <a:spcPts val="4"/>
              </a:spcBef>
            </a:pPr>
            <a:r>
              <a:rPr sz="1350" spc="-4" dirty="0">
                <a:latin typeface="Ebrima"/>
                <a:cs typeface="Ebrima"/>
              </a:rPr>
              <a:t>It is essential </a:t>
            </a:r>
            <a:r>
              <a:rPr sz="1350" dirty="0">
                <a:latin typeface="Ebrima"/>
                <a:cs typeface="Ebrima"/>
              </a:rPr>
              <a:t>that the</a:t>
            </a:r>
            <a:r>
              <a:rPr sz="1350" spc="-53" dirty="0">
                <a:latin typeface="Ebrima"/>
                <a:cs typeface="Ebrima"/>
              </a:rPr>
              <a:t> </a:t>
            </a:r>
            <a:r>
              <a:rPr sz="1350" spc="-4" dirty="0">
                <a:latin typeface="Ebrima"/>
                <a:cs typeface="Ebrima"/>
              </a:rPr>
              <a:t>public:</a:t>
            </a:r>
            <a:endParaRPr sz="1350">
              <a:latin typeface="Ebrima"/>
              <a:cs typeface="Ebrima"/>
            </a:endParaRPr>
          </a:p>
          <a:p>
            <a:pPr marL="197644" marR="425291" indent="-188595">
              <a:lnSpc>
                <a:spcPct val="120000"/>
              </a:lnSpc>
              <a:spcBef>
                <a:spcPts val="450"/>
              </a:spcBef>
              <a:buSzPct val="80555"/>
              <a:buFont typeface="Arial"/>
              <a:buChar char="•"/>
              <a:tabLst>
                <a:tab pos="197644" algn="l"/>
                <a:tab pos="198120" algn="l"/>
              </a:tabLst>
            </a:pPr>
            <a:r>
              <a:rPr sz="1350" spc="-4" dirty="0">
                <a:latin typeface="Ebrima"/>
                <a:cs typeface="Ebrima"/>
              </a:rPr>
              <a:t>understands </a:t>
            </a:r>
            <a:r>
              <a:rPr sz="1350" dirty="0">
                <a:latin typeface="Ebrima"/>
                <a:cs typeface="Ebrima"/>
              </a:rPr>
              <a:t>the </a:t>
            </a:r>
            <a:r>
              <a:rPr sz="1350" spc="-4" dirty="0">
                <a:latin typeface="Ebrima"/>
                <a:cs typeface="Ebrima"/>
              </a:rPr>
              <a:t>risks  associated </a:t>
            </a:r>
            <a:r>
              <a:rPr sz="1350" spc="-8" dirty="0">
                <a:latin typeface="Ebrima"/>
                <a:cs typeface="Ebrima"/>
              </a:rPr>
              <a:t>with </a:t>
            </a:r>
            <a:r>
              <a:rPr sz="1350" spc="-4" dirty="0">
                <a:latin typeface="Ebrima"/>
                <a:cs typeface="Ebrima"/>
              </a:rPr>
              <a:t>vaccine-  preventable</a:t>
            </a:r>
            <a:r>
              <a:rPr sz="1350" spc="-11" dirty="0">
                <a:latin typeface="Ebrima"/>
                <a:cs typeface="Ebrima"/>
              </a:rPr>
              <a:t> </a:t>
            </a:r>
            <a:r>
              <a:rPr sz="1350" spc="-8" dirty="0">
                <a:latin typeface="Ebrima"/>
                <a:cs typeface="Ebrima"/>
              </a:rPr>
              <a:t>diseases;</a:t>
            </a:r>
            <a:endParaRPr sz="1350">
              <a:latin typeface="Ebrima"/>
              <a:cs typeface="Ebrima"/>
            </a:endParaRPr>
          </a:p>
          <a:p>
            <a:pPr marL="197644" marR="5239" indent="-188595">
              <a:lnSpc>
                <a:spcPct val="120000"/>
              </a:lnSpc>
              <a:spcBef>
                <a:spcPts val="604"/>
              </a:spcBef>
              <a:buSzPct val="80555"/>
              <a:buFont typeface="Arial"/>
              <a:buChar char="•"/>
              <a:tabLst>
                <a:tab pos="197644" algn="l"/>
                <a:tab pos="198120" algn="l"/>
              </a:tabLst>
            </a:pPr>
            <a:r>
              <a:rPr sz="1350" spc="-4" dirty="0">
                <a:latin typeface="Ebrima"/>
                <a:cs typeface="Ebrima"/>
              </a:rPr>
              <a:t>understands </a:t>
            </a:r>
            <a:r>
              <a:rPr sz="1350" dirty="0">
                <a:latin typeface="Ebrima"/>
                <a:cs typeface="Ebrima"/>
              </a:rPr>
              <a:t>the </a:t>
            </a:r>
            <a:r>
              <a:rPr sz="1350" spc="-4" dirty="0">
                <a:latin typeface="Ebrima"/>
                <a:cs typeface="Ebrima"/>
              </a:rPr>
              <a:t>benefits and  risks associated with</a:t>
            </a:r>
            <a:r>
              <a:rPr sz="1350" spc="-19" dirty="0">
                <a:latin typeface="Ebrima"/>
                <a:cs typeface="Ebrima"/>
              </a:rPr>
              <a:t> </a:t>
            </a:r>
            <a:r>
              <a:rPr sz="1350" spc="-4" dirty="0">
                <a:latin typeface="Ebrima"/>
                <a:cs typeface="Ebrima"/>
              </a:rPr>
              <a:t>vaccines;</a:t>
            </a:r>
            <a:endParaRPr sz="1350">
              <a:latin typeface="Ebrima"/>
              <a:cs typeface="Ebrima"/>
            </a:endParaRPr>
          </a:p>
          <a:p>
            <a:pPr marL="197644" marR="3810" indent="-188595">
              <a:lnSpc>
                <a:spcPct val="120100"/>
              </a:lnSpc>
              <a:spcBef>
                <a:spcPts val="600"/>
              </a:spcBef>
              <a:buSzPct val="80555"/>
              <a:buFont typeface="Arial"/>
              <a:buChar char="•"/>
              <a:tabLst>
                <a:tab pos="197644" algn="l"/>
                <a:tab pos="198120" algn="l"/>
              </a:tabLst>
            </a:pPr>
            <a:r>
              <a:rPr sz="1350" dirty="0">
                <a:latin typeface="Ebrima"/>
                <a:cs typeface="Ebrima"/>
              </a:rPr>
              <a:t>knows </a:t>
            </a:r>
            <a:r>
              <a:rPr sz="1350" spc="-4" dirty="0">
                <a:latin typeface="Ebrima"/>
                <a:cs typeface="Ebrima"/>
              </a:rPr>
              <a:t>where </a:t>
            </a:r>
            <a:r>
              <a:rPr sz="1350" dirty="0">
                <a:latin typeface="Ebrima"/>
                <a:cs typeface="Ebrima"/>
              </a:rPr>
              <a:t>to find</a:t>
            </a:r>
            <a:r>
              <a:rPr sz="1350" spc="-90" dirty="0">
                <a:latin typeface="Ebrima"/>
                <a:cs typeface="Ebrima"/>
              </a:rPr>
              <a:t> </a:t>
            </a:r>
            <a:r>
              <a:rPr sz="1350" spc="-4" dirty="0">
                <a:latin typeface="Ebrima"/>
                <a:cs typeface="Ebrima"/>
              </a:rPr>
              <a:t>accurate,  </a:t>
            </a:r>
            <a:r>
              <a:rPr sz="1350" dirty="0">
                <a:latin typeface="Ebrima"/>
                <a:cs typeface="Ebrima"/>
              </a:rPr>
              <a:t>trustworthy </a:t>
            </a:r>
            <a:r>
              <a:rPr sz="1350" spc="-4" dirty="0">
                <a:latin typeface="Ebrima"/>
                <a:cs typeface="Ebrima"/>
              </a:rPr>
              <a:t>and </a:t>
            </a:r>
            <a:r>
              <a:rPr sz="1350" spc="-8" dirty="0">
                <a:latin typeface="Ebrima"/>
                <a:cs typeface="Ebrima"/>
              </a:rPr>
              <a:t>clear  </a:t>
            </a:r>
            <a:r>
              <a:rPr sz="1350" spc="-4" dirty="0">
                <a:latin typeface="Ebrima"/>
                <a:cs typeface="Ebrima"/>
              </a:rPr>
              <a:t>information about</a:t>
            </a:r>
            <a:r>
              <a:rPr sz="1350" spc="-26" dirty="0">
                <a:latin typeface="Ebrima"/>
                <a:cs typeface="Ebrima"/>
              </a:rPr>
              <a:t> </a:t>
            </a:r>
            <a:r>
              <a:rPr sz="1350" spc="-4" dirty="0">
                <a:latin typeface="Ebrima"/>
                <a:cs typeface="Ebrima"/>
              </a:rPr>
              <a:t>these.</a:t>
            </a:r>
            <a:endParaRPr sz="1350">
              <a:latin typeface="Ebrima"/>
              <a:cs typeface="Ebrima"/>
            </a:endParaRPr>
          </a:p>
        </p:txBody>
      </p:sp>
      <p:sp>
        <p:nvSpPr>
          <p:cNvPr id="7" name="object 7"/>
          <p:cNvSpPr/>
          <p:nvPr/>
        </p:nvSpPr>
        <p:spPr>
          <a:xfrm>
            <a:off x="7734248" y="2368115"/>
            <a:ext cx="266700" cy="325755"/>
          </a:xfrm>
          <a:custGeom>
            <a:avLst/>
            <a:gdLst/>
            <a:ahLst/>
            <a:cxnLst/>
            <a:rect l="l" t="t" r="r" b="b"/>
            <a:pathLst>
              <a:path w="355600" h="434339">
                <a:moveTo>
                  <a:pt x="355484" y="0"/>
                </a:moveTo>
                <a:lnTo>
                  <a:pt x="144660" y="0"/>
                </a:lnTo>
                <a:lnTo>
                  <a:pt x="93444" y="7171"/>
                </a:lnTo>
                <a:lnTo>
                  <a:pt x="53046" y="26674"/>
                </a:lnTo>
                <a:lnTo>
                  <a:pt x="23791" y="55494"/>
                </a:lnTo>
                <a:lnTo>
                  <a:pt x="6001" y="90614"/>
                </a:lnTo>
                <a:lnTo>
                  <a:pt x="0" y="129019"/>
                </a:lnTo>
                <a:lnTo>
                  <a:pt x="0" y="434180"/>
                </a:lnTo>
                <a:lnTo>
                  <a:pt x="88590" y="434180"/>
                </a:lnTo>
                <a:lnTo>
                  <a:pt x="88590" y="135751"/>
                </a:lnTo>
                <a:lnTo>
                  <a:pt x="278132" y="135751"/>
                </a:lnTo>
                <a:lnTo>
                  <a:pt x="278107" y="129019"/>
                </a:lnTo>
                <a:lnTo>
                  <a:pt x="282786" y="91348"/>
                </a:lnTo>
                <a:lnTo>
                  <a:pt x="297031" y="55674"/>
                </a:lnTo>
                <a:lnTo>
                  <a:pt x="321159" y="24419"/>
                </a:lnTo>
                <a:lnTo>
                  <a:pt x="355484" y="0"/>
                </a:lnTo>
                <a:close/>
              </a:path>
              <a:path w="355600" h="434339">
                <a:moveTo>
                  <a:pt x="278132" y="135751"/>
                </a:moveTo>
                <a:lnTo>
                  <a:pt x="131204" y="135751"/>
                </a:lnTo>
                <a:lnTo>
                  <a:pt x="131204" y="434180"/>
                </a:lnTo>
                <a:lnTo>
                  <a:pt x="279229" y="434180"/>
                </a:lnTo>
                <a:lnTo>
                  <a:pt x="278132" y="135751"/>
                </a:lnTo>
                <a:close/>
              </a:path>
            </a:pathLst>
          </a:custGeom>
          <a:solidFill>
            <a:srgbClr val="173B5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8" name="object 8"/>
          <p:cNvSpPr/>
          <p:nvPr/>
        </p:nvSpPr>
        <p:spPr>
          <a:xfrm>
            <a:off x="7508006" y="2368115"/>
            <a:ext cx="262414" cy="325755"/>
          </a:xfrm>
          <a:custGeom>
            <a:avLst/>
            <a:gdLst/>
            <a:ahLst/>
            <a:cxnLst/>
            <a:rect l="l" t="t" r="r" b="b"/>
            <a:pathLst>
              <a:path w="349884" h="434339">
                <a:moveTo>
                  <a:pt x="349877" y="0"/>
                </a:moveTo>
                <a:lnTo>
                  <a:pt x="144660" y="0"/>
                </a:lnTo>
                <a:lnTo>
                  <a:pt x="93444" y="7171"/>
                </a:lnTo>
                <a:lnTo>
                  <a:pt x="53046" y="26674"/>
                </a:lnTo>
                <a:lnTo>
                  <a:pt x="23791" y="55494"/>
                </a:lnTo>
                <a:lnTo>
                  <a:pt x="6001" y="90614"/>
                </a:lnTo>
                <a:lnTo>
                  <a:pt x="0" y="129019"/>
                </a:lnTo>
                <a:lnTo>
                  <a:pt x="0" y="434180"/>
                </a:lnTo>
                <a:lnTo>
                  <a:pt x="87469" y="434180"/>
                </a:lnTo>
                <a:lnTo>
                  <a:pt x="87469" y="135751"/>
                </a:lnTo>
                <a:lnTo>
                  <a:pt x="271379" y="135751"/>
                </a:lnTo>
                <a:lnTo>
                  <a:pt x="271379" y="129019"/>
                </a:lnTo>
                <a:lnTo>
                  <a:pt x="272500" y="129019"/>
                </a:lnTo>
                <a:lnTo>
                  <a:pt x="277179" y="91348"/>
                </a:lnTo>
                <a:lnTo>
                  <a:pt x="291424" y="55674"/>
                </a:lnTo>
                <a:lnTo>
                  <a:pt x="315552" y="24419"/>
                </a:lnTo>
                <a:lnTo>
                  <a:pt x="349877" y="0"/>
                </a:lnTo>
                <a:close/>
              </a:path>
              <a:path w="349884" h="434339">
                <a:moveTo>
                  <a:pt x="271379" y="135751"/>
                </a:moveTo>
                <a:lnTo>
                  <a:pt x="130082" y="135751"/>
                </a:lnTo>
                <a:lnTo>
                  <a:pt x="130082" y="434180"/>
                </a:lnTo>
                <a:lnTo>
                  <a:pt x="271379" y="434180"/>
                </a:lnTo>
                <a:lnTo>
                  <a:pt x="271379" y="135751"/>
                </a:lnTo>
                <a:close/>
              </a:path>
            </a:pathLst>
          </a:custGeom>
          <a:solidFill>
            <a:srgbClr val="173B5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9" name="object 9"/>
          <p:cNvSpPr/>
          <p:nvPr/>
        </p:nvSpPr>
        <p:spPr>
          <a:xfrm>
            <a:off x="7823084" y="2162566"/>
            <a:ext cx="185738" cy="185738"/>
          </a:xfrm>
          <a:custGeom>
            <a:avLst/>
            <a:gdLst/>
            <a:ahLst/>
            <a:cxnLst/>
            <a:rect l="l" t="t" r="r" b="b"/>
            <a:pathLst>
              <a:path w="247650" h="247650">
                <a:moveTo>
                  <a:pt x="123700" y="0"/>
                </a:moveTo>
                <a:lnTo>
                  <a:pt x="0" y="123756"/>
                </a:lnTo>
                <a:lnTo>
                  <a:pt x="123700" y="247512"/>
                </a:lnTo>
                <a:lnTo>
                  <a:pt x="247400" y="123756"/>
                </a:lnTo>
                <a:lnTo>
                  <a:pt x="123700" y="0"/>
                </a:lnTo>
                <a:close/>
              </a:path>
            </a:pathLst>
          </a:custGeom>
          <a:solidFill>
            <a:srgbClr val="173B5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0" name="object 10"/>
          <p:cNvSpPr/>
          <p:nvPr/>
        </p:nvSpPr>
        <p:spPr>
          <a:xfrm>
            <a:off x="8048802" y="2193097"/>
            <a:ext cx="208121" cy="155734"/>
          </a:xfrm>
          <a:custGeom>
            <a:avLst/>
            <a:gdLst/>
            <a:ahLst/>
            <a:cxnLst/>
            <a:rect l="l" t="t" r="r" b="b"/>
            <a:pathLst>
              <a:path w="277495" h="207644">
                <a:moveTo>
                  <a:pt x="276986" y="0"/>
                </a:moveTo>
                <a:lnTo>
                  <a:pt x="0" y="0"/>
                </a:lnTo>
                <a:lnTo>
                  <a:pt x="137932" y="207553"/>
                </a:lnTo>
                <a:lnTo>
                  <a:pt x="276986" y="0"/>
                </a:lnTo>
                <a:close/>
              </a:path>
            </a:pathLst>
          </a:custGeom>
          <a:solidFill>
            <a:srgbClr val="173B5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1" name="object 11"/>
          <p:cNvSpPr/>
          <p:nvPr/>
        </p:nvSpPr>
        <p:spPr>
          <a:xfrm>
            <a:off x="7964696" y="2368956"/>
            <a:ext cx="382905" cy="325755"/>
          </a:xfrm>
          <a:custGeom>
            <a:avLst/>
            <a:gdLst/>
            <a:ahLst/>
            <a:cxnLst/>
            <a:rect l="l" t="t" r="r" b="b"/>
            <a:pathLst>
              <a:path w="510540" h="434339">
                <a:moveTo>
                  <a:pt x="365577" y="0"/>
                </a:moveTo>
                <a:lnTo>
                  <a:pt x="144660" y="0"/>
                </a:lnTo>
                <a:lnTo>
                  <a:pt x="93444" y="7171"/>
                </a:lnTo>
                <a:lnTo>
                  <a:pt x="53046" y="26674"/>
                </a:lnTo>
                <a:lnTo>
                  <a:pt x="23791" y="55494"/>
                </a:lnTo>
                <a:lnTo>
                  <a:pt x="6001" y="90614"/>
                </a:lnTo>
                <a:lnTo>
                  <a:pt x="0" y="129019"/>
                </a:lnTo>
                <a:lnTo>
                  <a:pt x="0" y="434180"/>
                </a:lnTo>
                <a:lnTo>
                  <a:pt x="88590" y="434180"/>
                </a:lnTo>
                <a:lnTo>
                  <a:pt x="88590" y="134629"/>
                </a:lnTo>
                <a:lnTo>
                  <a:pt x="510238" y="134629"/>
                </a:lnTo>
                <a:lnTo>
                  <a:pt x="510238" y="127898"/>
                </a:lnTo>
                <a:lnTo>
                  <a:pt x="504236" y="89609"/>
                </a:lnTo>
                <a:lnTo>
                  <a:pt x="486446" y="54767"/>
                </a:lnTo>
                <a:lnTo>
                  <a:pt x="457191" y="26279"/>
                </a:lnTo>
                <a:lnTo>
                  <a:pt x="416793" y="7054"/>
                </a:lnTo>
                <a:lnTo>
                  <a:pt x="365577" y="0"/>
                </a:lnTo>
                <a:close/>
              </a:path>
              <a:path w="510540" h="434339">
                <a:moveTo>
                  <a:pt x="380155" y="134629"/>
                </a:moveTo>
                <a:lnTo>
                  <a:pt x="131204" y="134629"/>
                </a:lnTo>
                <a:lnTo>
                  <a:pt x="131204" y="433058"/>
                </a:lnTo>
                <a:lnTo>
                  <a:pt x="380155" y="433058"/>
                </a:lnTo>
                <a:lnTo>
                  <a:pt x="380155" y="134629"/>
                </a:lnTo>
                <a:close/>
              </a:path>
              <a:path w="510540" h="434339">
                <a:moveTo>
                  <a:pt x="510238" y="134629"/>
                </a:moveTo>
                <a:lnTo>
                  <a:pt x="421647" y="134629"/>
                </a:lnTo>
                <a:lnTo>
                  <a:pt x="421647" y="433058"/>
                </a:lnTo>
                <a:lnTo>
                  <a:pt x="510238" y="433058"/>
                </a:lnTo>
                <a:lnTo>
                  <a:pt x="510238" y="134629"/>
                </a:lnTo>
                <a:close/>
              </a:path>
            </a:pathLst>
          </a:custGeom>
          <a:solidFill>
            <a:srgbClr val="173B5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2" name="object 12"/>
          <p:cNvSpPr/>
          <p:nvPr/>
        </p:nvSpPr>
        <p:spPr>
          <a:xfrm>
            <a:off x="7612295" y="2177951"/>
            <a:ext cx="154754" cy="154823"/>
          </a:xfrm>
          <a:prstGeom prst="rect">
            <a:avLst/>
          </a:prstGeom>
          <a:blipFill>
            <a:blip r:embed="rId3" cstate="print"/>
            <a:stretch>
              <a:fillRect/>
            </a:stretch>
          </a:blip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3" name="object 13"/>
          <p:cNvSpPr/>
          <p:nvPr/>
        </p:nvSpPr>
        <p:spPr>
          <a:xfrm>
            <a:off x="5885847" y="1734028"/>
            <a:ext cx="30956" cy="61913"/>
          </a:xfrm>
          <a:custGeom>
            <a:avLst/>
            <a:gdLst/>
            <a:ahLst/>
            <a:cxnLst/>
            <a:rect l="l" t="t" r="r" b="b"/>
            <a:pathLst>
              <a:path w="41275" h="82550">
                <a:moveTo>
                  <a:pt x="0" y="82084"/>
                </a:moveTo>
                <a:lnTo>
                  <a:pt x="40902" y="82084"/>
                </a:lnTo>
                <a:lnTo>
                  <a:pt x="40902" y="0"/>
                </a:lnTo>
                <a:lnTo>
                  <a:pt x="0" y="0"/>
                </a:lnTo>
                <a:lnTo>
                  <a:pt x="0" y="82084"/>
                </a:lnTo>
                <a:close/>
              </a:path>
            </a:pathLst>
          </a:custGeom>
          <a:solidFill>
            <a:srgbClr val="39A9AD"/>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4" name="object 14"/>
          <p:cNvSpPr/>
          <p:nvPr/>
        </p:nvSpPr>
        <p:spPr>
          <a:xfrm>
            <a:off x="5967009" y="1773582"/>
            <a:ext cx="65246" cy="65723"/>
          </a:xfrm>
          <a:custGeom>
            <a:avLst/>
            <a:gdLst/>
            <a:ahLst/>
            <a:cxnLst/>
            <a:rect l="l" t="t" r="r" b="b"/>
            <a:pathLst>
              <a:path w="86995" h="87630">
                <a:moveTo>
                  <a:pt x="57846" y="0"/>
                </a:moveTo>
                <a:lnTo>
                  <a:pt x="0" y="58033"/>
                </a:lnTo>
                <a:lnTo>
                  <a:pt x="28928" y="87049"/>
                </a:lnTo>
                <a:lnTo>
                  <a:pt x="86764" y="29016"/>
                </a:lnTo>
                <a:lnTo>
                  <a:pt x="57846" y="0"/>
                </a:lnTo>
                <a:close/>
              </a:path>
            </a:pathLst>
          </a:custGeom>
          <a:solidFill>
            <a:srgbClr val="39A9AD"/>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5" name="object 15"/>
          <p:cNvSpPr/>
          <p:nvPr/>
        </p:nvSpPr>
        <p:spPr>
          <a:xfrm>
            <a:off x="5770108" y="1772920"/>
            <a:ext cx="65246" cy="65723"/>
          </a:xfrm>
          <a:custGeom>
            <a:avLst/>
            <a:gdLst/>
            <a:ahLst/>
            <a:cxnLst/>
            <a:rect l="l" t="t" r="r" b="b"/>
            <a:pathLst>
              <a:path w="86995" h="87630">
                <a:moveTo>
                  <a:pt x="28917" y="0"/>
                </a:moveTo>
                <a:lnTo>
                  <a:pt x="0" y="29016"/>
                </a:lnTo>
                <a:lnTo>
                  <a:pt x="57857" y="87049"/>
                </a:lnTo>
                <a:lnTo>
                  <a:pt x="86775" y="58033"/>
                </a:lnTo>
                <a:lnTo>
                  <a:pt x="28917" y="0"/>
                </a:lnTo>
                <a:close/>
              </a:path>
            </a:pathLst>
          </a:custGeom>
          <a:solidFill>
            <a:srgbClr val="39A9AD"/>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6" name="object 16"/>
          <p:cNvSpPr/>
          <p:nvPr/>
        </p:nvSpPr>
        <p:spPr>
          <a:xfrm>
            <a:off x="5916523" y="1889956"/>
            <a:ext cx="200978" cy="248603"/>
          </a:xfrm>
          <a:custGeom>
            <a:avLst/>
            <a:gdLst/>
            <a:ahLst/>
            <a:cxnLst/>
            <a:rect l="l" t="t" r="r" b="b"/>
            <a:pathLst>
              <a:path w="267970" h="331469">
                <a:moveTo>
                  <a:pt x="267845" y="0"/>
                </a:moveTo>
                <a:lnTo>
                  <a:pt x="0" y="0"/>
                </a:lnTo>
                <a:lnTo>
                  <a:pt x="0" y="82084"/>
                </a:lnTo>
                <a:lnTo>
                  <a:pt x="21111" y="82084"/>
                </a:lnTo>
                <a:lnTo>
                  <a:pt x="53375" y="88580"/>
                </a:lnTo>
                <a:lnTo>
                  <a:pt x="79331" y="106246"/>
                </a:lnTo>
                <a:lnTo>
                  <a:pt x="96628" y="132353"/>
                </a:lnTo>
                <a:lnTo>
                  <a:pt x="102916" y="164169"/>
                </a:lnTo>
                <a:lnTo>
                  <a:pt x="96442" y="195985"/>
                </a:lnTo>
                <a:lnTo>
                  <a:pt x="78836" y="222092"/>
                </a:lnTo>
                <a:lnTo>
                  <a:pt x="52818" y="239758"/>
                </a:lnTo>
                <a:lnTo>
                  <a:pt x="21111" y="246254"/>
                </a:lnTo>
                <a:lnTo>
                  <a:pt x="0" y="246254"/>
                </a:lnTo>
                <a:lnTo>
                  <a:pt x="0" y="328338"/>
                </a:lnTo>
                <a:lnTo>
                  <a:pt x="124027" y="328338"/>
                </a:lnTo>
                <a:lnTo>
                  <a:pt x="199235" y="330986"/>
                </a:lnTo>
                <a:lnTo>
                  <a:pt x="267845" y="330986"/>
                </a:lnTo>
                <a:lnTo>
                  <a:pt x="267845" y="0"/>
                </a:lnTo>
                <a:close/>
              </a:path>
            </a:pathLst>
          </a:custGeom>
          <a:solidFill>
            <a:srgbClr val="39A9AD"/>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7" name="object 17"/>
          <p:cNvSpPr/>
          <p:nvPr/>
        </p:nvSpPr>
        <p:spPr>
          <a:xfrm>
            <a:off x="5684962" y="1889956"/>
            <a:ext cx="278130" cy="248603"/>
          </a:xfrm>
          <a:custGeom>
            <a:avLst/>
            <a:gdLst/>
            <a:ahLst/>
            <a:cxnLst/>
            <a:rect l="l" t="t" r="r" b="b"/>
            <a:pathLst>
              <a:path w="370840" h="331469">
                <a:moveTo>
                  <a:pt x="267845" y="0"/>
                </a:moveTo>
                <a:lnTo>
                  <a:pt x="0" y="0"/>
                </a:lnTo>
                <a:lnTo>
                  <a:pt x="0" y="330986"/>
                </a:lnTo>
                <a:lnTo>
                  <a:pt x="267845" y="330986"/>
                </a:lnTo>
                <a:lnTo>
                  <a:pt x="267845" y="206535"/>
                </a:lnTo>
                <a:lnTo>
                  <a:pt x="329859" y="206535"/>
                </a:lnTo>
                <a:lnTo>
                  <a:pt x="345713" y="203288"/>
                </a:lnTo>
                <a:lnTo>
                  <a:pt x="358722" y="194454"/>
                </a:lnTo>
                <a:lnTo>
                  <a:pt x="367525" y="181401"/>
                </a:lnTo>
                <a:lnTo>
                  <a:pt x="370762" y="165493"/>
                </a:lnTo>
                <a:lnTo>
                  <a:pt x="367525" y="149585"/>
                </a:lnTo>
                <a:lnTo>
                  <a:pt x="358722" y="136532"/>
                </a:lnTo>
                <a:lnTo>
                  <a:pt x="345713" y="127698"/>
                </a:lnTo>
                <a:lnTo>
                  <a:pt x="329859" y="124451"/>
                </a:lnTo>
                <a:lnTo>
                  <a:pt x="267845" y="124451"/>
                </a:lnTo>
                <a:lnTo>
                  <a:pt x="267845" y="0"/>
                </a:lnTo>
                <a:close/>
              </a:path>
            </a:pathLst>
          </a:custGeom>
          <a:solidFill>
            <a:srgbClr val="39A9AD"/>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8" name="object 18"/>
          <p:cNvSpPr/>
          <p:nvPr/>
        </p:nvSpPr>
        <p:spPr>
          <a:xfrm>
            <a:off x="5380048" y="2138197"/>
            <a:ext cx="414814" cy="527685"/>
          </a:xfrm>
          <a:custGeom>
            <a:avLst/>
            <a:gdLst/>
            <a:ahLst/>
            <a:cxnLst/>
            <a:rect l="l" t="t" r="r" b="b"/>
            <a:pathLst>
              <a:path w="553084" h="703579">
                <a:moveTo>
                  <a:pt x="408430" y="193296"/>
                </a:moveTo>
                <a:lnTo>
                  <a:pt x="209955" y="193296"/>
                </a:lnTo>
                <a:lnTo>
                  <a:pt x="209955" y="660652"/>
                </a:lnTo>
                <a:lnTo>
                  <a:pt x="213212" y="676766"/>
                </a:lnTo>
                <a:lnTo>
                  <a:pt x="222160" y="690275"/>
                </a:lnTo>
                <a:lnTo>
                  <a:pt x="235560" y="699563"/>
                </a:lnTo>
                <a:lnTo>
                  <a:pt x="252177" y="703018"/>
                </a:lnTo>
                <a:lnTo>
                  <a:pt x="268794" y="699749"/>
                </a:lnTo>
                <a:lnTo>
                  <a:pt x="282194" y="690771"/>
                </a:lnTo>
                <a:lnTo>
                  <a:pt x="291142" y="677325"/>
                </a:lnTo>
                <a:lnTo>
                  <a:pt x="294399" y="660652"/>
                </a:lnTo>
                <a:lnTo>
                  <a:pt x="294399" y="398508"/>
                </a:lnTo>
                <a:lnTo>
                  <a:pt x="397315" y="398508"/>
                </a:lnTo>
                <a:lnTo>
                  <a:pt x="397315" y="202563"/>
                </a:lnTo>
                <a:lnTo>
                  <a:pt x="408430" y="193296"/>
                </a:lnTo>
                <a:close/>
              </a:path>
              <a:path w="553084" h="703579">
                <a:moveTo>
                  <a:pt x="397315" y="398508"/>
                </a:moveTo>
                <a:lnTo>
                  <a:pt x="312871" y="398508"/>
                </a:lnTo>
                <a:lnTo>
                  <a:pt x="312871" y="660652"/>
                </a:lnTo>
                <a:lnTo>
                  <a:pt x="316129" y="676766"/>
                </a:lnTo>
                <a:lnTo>
                  <a:pt x="325076" y="690275"/>
                </a:lnTo>
                <a:lnTo>
                  <a:pt x="338477" y="699563"/>
                </a:lnTo>
                <a:lnTo>
                  <a:pt x="355093" y="703018"/>
                </a:lnTo>
                <a:lnTo>
                  <a:pt x="371710" y="699749"/>
                </a:lnTo>
                <a:lnTo>
                  <a:pt x="385110" y="690771"/>
                </a:lnTo>
                <a:lnTo>
                  <a:pt x="394058" y="677325"/>
                </a:lnTo>
                <a:lnTo>
                  <a:pt x="397315" y="660652"/>
                </a:lnTo>
                <a:lnTo>
                  <a:pt x="397315" y="398508"/>
                </a:lnTo>
                <a:close/>
              </a:path>
              <a:path w="553084" h="703579">
                <a:moveTo>
                  <a:pt x="30182" y="73975"/>
                </a:moveTo>
                <a:lnTo>
                  <a:pt x="20203" y="74120"/>
                </a:lnTo>
                <a:lnTo>
                  <a:pt x="10720" y="78112"/>
                </a:lnTo>
                <a:lnTo>
                  <a:pt x="3566" y="86139"/>
                </a:lnTo>
                <a:lnTo>
                  <a:pt x="0" y="95655"/>
                </a:lnTo>
                <a:lnTo>
                  <a:pt x="144" y="105667"/>
                </a:lnTo>
                <a:lnTo>
                  <a:pt x="22162" y="138062"/>
                </a:lnTo>
                <a:lnTo>
                  <a:pt x="59230" y="172899"/>
                </a:lnTo>
                <a:lnTo>
                  <a:pt x="96586" y="194806"/>
                </a:lnTo>
                <a:lnTo>
                  <a:pt x="150580" y="206535"/>
                </a:lnTo>
                <a:lnTo>
                  <a:pt x="167651" y="205398"/>
                </a:lnTo>
                <a:lnTo>
                  <a:pt x="183236" y="202398"/>
                </a:lnTo>
                <a:lnTo>
                  <a:pt x="197338" y="198157"/>
                </a:lnTo>
                <a:lnTo>
                  <a:pt x="209955" y="193296"/>
                </a:lnTo>
                <a:lnTo>
                  <a:pt x="408430" y="193296"/>
                </a:lnTo>
                <a:lnTo>
                  <a:pt x="456064" y="153577"/>
                </a:lnTo>
                <a:lnTo>
                  <a:pt x="151900" y="153577"/>
                </a:lnTo>
                <a:lnTo>
                  <a:pt x="141715" y="152998"/>
                </a:lnTo>
                <a:lnTo>
                  <a:pt x="105719" y="140338"/>
                </a:lnTo>
                <a:lnTo>
                  <a:pt x="63044" y="104219"/>
                </a:lnTo>
                <a:lnTo>
                  <a:pt x="47664" y="84732"/>
                </a:lnTo>
                <a:lnTo>
                  <a:pt x="39665" y="77554"/>
                </a:lnTo>
                <a:lnTo>
                  <a:pt x="30182" y="73975"/>
                </a:lnTo>
                <a:close/>
              </a:path>
              <a:path w="553084" h="703579">
                <a:moveTo>
                  <a:pt x="376068" y="117831"/>
                </a:moveTo>
                <a:lnTo>
                  <a:pt x="235024" y="117831"/>
                </a:lnTo>
                <a:lnTo>
                  <a:pt x="232386" y="119155"/>
                </a:lnTo>
                <a:lnTo>
                  <a:pt x="225788" y="120479"/>
                </a:lnTo>
                <a:lnTo>
                  <a:pt x="221830" y="121803"/>
                </a:lnTo>
                <a:lnTo>
                  <a:pt x="217872" y="127098"/>
                </a:lnTo>
                <a:lnTo>
                  <a:pt x="215233" y="129746"/>
                </a:lnTo>
                <a:lnTo>
                  <a:pt x="211275" y="131070"/>
                </a:lnTo>
                <a:lnTo>
                  <a:pt x="201255" y="137938"/>
                </a:lnTo>
                <a:lnTo>
                  <a:pt x="187525" y="145303"/>
                </a:lnTo>
                <a:lnTo>
                  <a:pt x="170825" y="151178"/>
                </a:lnTo>
                <a:lnTo>
                  <a:pt x="151900" y="153577"/>
                </a:lnTo>
                <a:lnTo>
                  <a:pt x="456064" y="153577"/>
                </a:lnTo>
                <a:lnTo>
                  <a:pt x="490995" y="124451"/>
                </a:lnTo>
                <a:lnTo>
                  <a:pt x="492975" y="120479"/>
                </a:lnTo>
                <a:lnTo>
                  <a:pt x="372246" y="120479"/>
                </a:lnTo>
                <a:lnTo>
                  <a:pt x="376068" y="117831"/>
                </a:lnTo>
                <a:close/>
              </a:path>
              <a:path w="553084" h="703579">
                <a:moveTo>
                  <a:pt x="553009" y="0"/>
                </a:moveTo>
                <a:lnTo>
                  <a:pt x="475162" y="0"/>
                </a:lnTo>
                <a:lnTo>
                  <a:pt x="427662" y="82084"/>
                </a:lnTo>
                <a:lnTo>
                  <a:pt x="372246" y="120479"/>
                </a:lnTo>
                <a:lnTo>
                  <a:pt x="380163" y="119155"/>
                </a:lnTo>
                <a:lnTo>
                  <a:pt x="377524" y="117831"/>
                </a:lnTo>
                <a:lnTo>
                  <a:pt x="494294" y="117831"/>
                </a:lnTo>
                <a:lnTo>
                  <a:pt x="553009" y="0"/>
                </a:lnTo>
                <a:close/>
              </a:path>
              <a:path w="553084" h="703579">
                <a:moveTo>
                  <a:pt x="494294" y="117831"/>
                </a:moveTo>
                <a:lnTo>
                  <a:pt x="377524" y="117831"/>
                </a:lnTo>
                <a:lnTo>
                  <a:pt x="380163" y="119155"/>
                </a:lnTo>
                <a:lnTo>
                  <a:pt x="372246" y="120479"/>
                </a:lnTo>
                <a:lnTo>
                  <a:pt x="492975" y="120479"/>
                </a:lnTo>
                <a:lnTo>
                  <a:pt x="494294" y="117831"/>
                </a:lnTo>
                <a:close/>
              </a:path>
            </a:pathLst>
          </a:custGeom>
          <a:solidFill>
            <a:srgbClr val="39A9AD"/>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9" name="object 19"/>
          <p:cNvSpPr/>
          <p:nvPr/>
        </p:nvSpPr>
        <p:spPr>
          <a:xfrm>
            <a:off x="5549389" y="2106422"/>
            <a:ext cx="107864" cy="108233"/>
          </a:xfrm>
          <a:prstGeom prst="rect">
            <a:avLst/>
          </a:prstGeom>
          <a:blipFill>
            <a:blip r:embed="rId4" cstate="print"/>
            <a:stretch>
              <a:fillRect/>
            </a:stretch>
          </a:blip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0" name="object 20"/>
          <p:cNvSpPr/>
          <p:nvPr/>
        </p:nvSpPr>
        <p:spPr>
          <a:xfrm>
            <a:off x="6009544" y="2138197"/>
            <a:ext cx="414814" cy="527685"/>
          </a:xfrm>
          <a:custGeom>
            <a:avLst/>
            <a:gdLst/>
            <a:ahLst/>
            <a:cxnLst/>
            <a:rect l="l" t="t" r="r" b="b"/>
            <a:pathLst>
              <a:path w="553084" h="703579">
                <a:moveTo>
                  <a:pt x="77846" y="0"/>
                </a:moveTo>
                <a:lnTo>
                  <a:pt x="0" y="0"/>
                </a:lnTo>
                <a:lnTo>
                  <a:pt x="62013" y="124451"/>
                </a:lnTo>
                <a:lnTo>
                  <a:pt x="155693" y="202563"/>
                </a:lnTo>
                <a:lnTo>
                  <a:pt x="155693" y="660652"/>
                </a:lnTo>
                <a:lnTo>
                  <a:pt x="158951" y="677325"/>
                </a:lnTo>
                <a:lnTo>
                  <a:pt x="167898" y="690771"/>
                </a:lnTo>
                <a:lnTo>
                  <a:pt x="181299" y="699749"/>
                </a:lnTo>
                <a:lnTo>
                  <a:pt x="197915" y="703018"/>
                </a:lnTo>
                <a:lnTo>
                  <a:pt x="214532" y="699563"/>
                </a:lnTo>
                <a:lnTo>
                  <a:pt x="227932" y="690275"/>
                </a:lnTo>
                <a:lnTo>
                  <a:pt x="236880" y="676766"/>
                </a:lnTo>
                <a:lnTo>
                  <a:pt x="240137" y="660652"/>
                </a:lnTo>
                <a:lnTo>
                  <a:pt x="240137" y="398508"/>
                </a:lnTo>
                <a:lnTo>
                  <a:pt x="343053" y="398508"/>
                </a:lnTo>
                <a:lnTo>
                  <a:pt x="343053" y="193296"/>
                </a:lnTo>
                <a:lnTo>
                  <a:pt x="459389" y="193296"/>
                </a:lnTo>
                <a:lnTo>
                  <a:pt x="474997" y="185352"/>
                </a:lnTo>
                <a:lnTo>
                  <a:pt x="493779" y="172899"/>
                </a:lnTo>
                <a:lnTo>
                  <a:pt x="512436" y="157218"/>
                </a:lnTo>
                <a:lnTo>
                  <a:pt x="515935" y="153577"/>
                </a:lnTo>
                <a:lnTo>
                  <a:pt x="401109" y="153577"/>
                </a:lnTo>
                <a:lnTo>
                  <a:pt x="382183" y="151178"/>
                </a:lnTo>
                <a:lnTo>
                  <a:pt x="365484" y="145303"/>
                </a:lnTo>
                <a:lnTo>
                  <a:pt x="351753" y="137938"/>
                </a:lnTo>
                <a:lnTo>
                  <a:pt x="341734" y="131070"/>
                </a:lnTo>
                <a:lnTo>
                  <a:pt x="337776" y="129746"/>
                </a:lnTo>
                <a:lnTo>
                  <a:pt x="335137" y="127098"/>
                </a:lnTo>
                <a:lnTo>
                  <a:pt x="331178" y="121803"/>
                </a:lnTo>
                <a:lnTo>
                  <a:pt x="327220" y="120479"/>
                </a:lnTo>
                <a:lnTo>
                  <a:pt x="180763" y="120479"/>
                </a:lnTo>
                <a:lnTo>
                  <a:pt x="172846" y="119155"/>
                </a:lnTo>
                <a:lnTo>
                  <a:pt x="175485" y="117831"/>
                </a:lnTo>
                <a:lnTo>
                  <a:pt x="176941" y="117831"/>
                </a:lnTo>
                <a:lnTo>
                  <a:pt x="125346" y="82084"/>
                </a:lnTo>
                <a:lnTo>
                  <a:pt x="77846" y="0"/>
                </a:lnTo>
                <a:close/>
              </a:path>
              <a:path w="553084" h="703579">
                <a:moveTo>
                  <a:pt x="343053" y="398508"/>
                </a:moveTo>
                <a:lnTo>
                  <a:pt x="258609" y="398508"/>
                </a:lnTo>
                <a:lnTo>
                  <a:pt x="258609" y="660652"/>
                </a:lnTo>
                <a:lnTo>
                  <a:pt x="261867" y="677325"/>
                </a:lnTo>
                <a:lnTo>
                  <a:pt x="270814" y="690771"/>
                </a:lnTo>
                <a:lnTo>
                  <a:pt x="284215" y="699749"/>
                </a:lnTo>
                <a:lnTo>
                  <a:pt x="300831" y="703018"/>
                </a:lnTo>
                <a:lnTo>
                  <a:pt x="317448" y="699563"/>
                </a:lnTo>
                <a:lnTo>
                  <a:pt x="330849" y="690275"/>
                </a:lnTo>
                <a:lnTo>
                  <a:pt x="339796" y="676766"/>
                </a:lnTo>
                <a:lnTo>
                  <a:pt x="343053" y="660652"/>
                </a:lnTo>
                <a:lnTo>
                  <a:pt x="343053" y="398508"/>
                </a:lnTo>
                <a:close/>
              </a:path>
              <a:path w="553084" h="703579">
                <a:moveTo>
                  <a:pt x="459389" y="193296"/>
                </a:moveTo>
                <a:lnTo>
                  <a:pt x="343053" y="193296"/>
                </a:lnTo>
                <a:lnTo>
                  <a:pt x="355671" y="198157"/>
                </a:lnTo>
                <a:lnTo>
                  <a:pt x="369772" y="202398"/>
                </a:lnTo>
                <a:lnTo>
                  <a:pt x="385358" y="205398"/>
                </a:lnTo>
                <a:lnTo>
                  <a:pt x="402428" y="206535"/>
                </a:lnTo>
                <a:lnTo>
                  <a:pt x="420261" y="205273"/>
                </a:lnTo>
                <a:lnTo>
                  <a:pt x="438218" y="201405"/>
                </a:lnTo>
                <a:lnTo>
                  <a:pt x="456422" y="194806"/>
                </a:lnTo>
                <a:lnTo>
                  <a:pt x="459389" y="193296"/>
                </a:lnTo>
                <a:close/>
              </a:path>
              <a:path w="553084" h="703579">
                <a:moveTo>
                  <a:pt x="522827" y="73975"/>
                </a:moveTo>
                <a:lnTo>
                  <a:pt x="513343" y="77554"/>
                </a:lnTo>
                <a:lnTo>
                  <a:pt x="505344" y="84732"/>
                </a:lnTo>
                <a:lnTo>
                  <a:pt x="489965" y="104219"/>
                </a:lnTo>
                <a:lnTo>
                  <a:pt x="475327" y="119486"/>
                </a:lnTo>
                <a:lnTo>
                  <a:pt x="434136" y="146875"/>
                </a:lnTo>
                <a:lnTo>
                  <a:pt x="401109" y="153577"/>
                </a:lnTo>
                <a:lnTo>
                  <a:pt x="515935" y="153577"/>
                </a:lnTo>
                <a:lnTo>
                  <a:pt x="530847" y="138062"/>
                </a:lnTo>
                <a:lnTo>
                  <a:pt x="548886" y="115183"/>
                </a:lnTo>
                <a:lnTo>
                  <a:pt x="552865" y="105667"/>
                </a:lnTo>
                <a:lnTo>
                  <a:pt x="553009" y="95655"/>
                </a:lnTo>
                <a:lnTo>
                  <a:pt x="549442" y="86139"/>
                </a:lnTo>
                <a:lnTo>
                  <a:pt x="542289" y="78112"/>
                </a:lnTo>
                <a:lnTo>
                  <a:pt x="532805" y="74120"/>
                </a:lnTo>
                <a:lnTo>
                  <a:pt x="522827" y="73975"/>
                </a:lnTo>
                <a:close/>
              </a:path>
              <a:path w="553084" h="703579">
                <a:moveTo>
                  <a:pt x="176941" y="117831"/>
                </a:moveTo>
                <a:lnTo>
                  <a:pt x="175485" y="117831"/>
                </a:lnTo>
                <a:lnTo>
                  <a:pt x="172846" y="119155"/>
                </a:lnTo>
                <a:lnTo>
                  <a:pt x="180763" y="120479"/>
                </a:lnTo>
                <a:lnTo>
                  <a:pt x="176941" y="117831"/>
                </a:lnTo>
                <a:close/>
              </a:path>
              <a:path w="553084" h="703579">
                <a:moveTo>
                  <a:pt x="317984" y="117831"/>
                </a:moveTo>
                <a:lnTo>
                  <a:pt x="176941" y="117831"/>
                </a:lnTo>
                <a:lnTo>
                  <a:pt x="180763" y="120479"/>
                </a:lnTo>
                <a:lnTo>
                  <a:pt x="327220" y="120479"/>
                </a:lnTo>
                <a:lnTo>
                  <a:pt x="320623" y="119155"/>
                </a:lnTo>
                <a:lnTo>
                  <a:pt x="317984" y="117831"/>
                </a:lnTo>
                <a:close/>
              </a:path>
            </a:pathLst>
          </a:custGeom>
          <a:solidFill>
            <a:srgbClr val="39A9AD"/>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1" name="object 21"/>
          <p:cNvSpPr/>
          <p:nvPr/>
        </p:nvSpPr>
        <p:spPr>
          <a:xfrm>
            <a:off x="6147094" y="2106422"/>
            <a:ext cx="107864" cy="108233"/>
          </a:xfrm>
          <a:prstGeom prst="rect">
            <a:avLst/>
          </a:prstGeom>
          <a:blipFill>
            <a:blip r:embed="rId5" cstate="print"/>
            <a:stretch>
              <a:fillRect/>
            </a:stretch>
          </a:blip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2" name="object 22"/>
          <p:cNvSpPr txBox="1"/>
          <p:nvPr/>
        </p:nvSpPr>
        <p:spPr>
          <a:xfrm>
            <a:off x="3320033" y="2890246"/>
            <a:ext cx="1610678" cy="1804988"/>
          </a:xfrm>
          <a:prstGeom prst="rect">
            <a:avLst/>
          </a:prstGeom>
        </p:spPr>
        <p:txBody>
          <a:bodyPr vert="horz" wrap="square" lIns="0" tIns="952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marR="44291">
              <a:lnSpc>
                <a:spcPct val="120000"/>
              </a:lnSpc>
              <a:spcBef>
                <a:spcPts val="75"/>
              </a:spcBef>
            </a:pPr>
            <a:r>
              <a:rPr sz="1050" dirty="0">
                <a:latin typeface="Ebrima"/>
                <a:cs typeface="Ebrima"/>
              </a:rPr>
              <a:t>Common for </a:t>
            </a:r>
            <a:r>
              <a:rPr sz="1050" spc="-4" dirty="0">
                <a:latin typeface="Ebrima"/>
                <a:cs typeface="Ebrima"/>
              </a:rPr>
              <a:t>new</a:t>
            </a:r>
            <a:r>
              <a:rPr sz="1050" spc="-94" dirty="0">
                <a:latin typeface="Ebrima"/>
                <a:cs typeface="Ebrima"/>
              </a:rPr>
              <a:t> </a:t>
            </a:r>
            <a:r>
              <a:rPr sz="1050" dirty="0">
                <a:latin typeface="Ebrima"/>
                <a:cs typeface="Ebrima"/>
              </a:rPr>
              <a:t>vaccines  to be </a:t>
            </a:r>
            <a:r>
              <a:rPr sz="1050" spc="-4" dirty="0">
                <a:latin typeface="Ebrima"/>
                <a:cs typeface="Ebrima"/>
              </a:rPr>
              <a:t>met with initial  hesitancy.</a:t>
            </a:r>
            <a:endParaRPr sz="1050">
              <a:latin typeface="Ebrima"/>
              <a:cs typeface="Ebrima"/>
            </a:endParaRPr>
          </a:p>
          <a:p>
            <a:pPr marL="9525" marR="3810">
              <a:lnSpc>
                <a:spcPct val="120000"/>
              </a:lnSpc>
              <a:spcBef>
                <a:spcPts val="450"/>
              </a:spcBef>
            </a:pPr>
            <a:r>
              <a:rPr sz="1050" dirty="0">
                <a:latin typeface="Ebrima"/>
                <a:cs typeface="Ebrima"/>
              </a:rPr>
              <a:t>Public concern about  vaccine safety can reduce  vaccine coverage rates</a:t>
            </a:r>
            <a:r>
              <a:rPr sz="1050" spc="-49" dirty="0">
                <a:latin typeface="Ebrima"/>
                <a:cs typeface="Ebrima"/>
              </a:rPr>
              <a:t> </a:t>
            </a:r>
            <a:r>
              <a:rPr sz="1050" dirty="0">
                <a:latin typeface="Ebrima"/>
                <a:cs typeface="Ebrima"/>
              </a:rPr>
              <a:t>and  result </a:t>
            </a:r>
            <a:r>
              <a:rPr sz="1050" spc="-4" dirty="0">
                <a:latin typeface="Ebrima"/>
                <a:cs typeface="Ebrima"/>
              </a:rPr>
              <a:t>in </a:t>
            </a:r>
            <a:r>
              <a:rPr sz="1050" dirty="0">
                <a:latin typeface="Ebrima"/>
                <a:cs typeface="Ebrima"/>
              </a:rPr>
              <a:t>the resurgence of  vaccine</a:t>
            </a:r>
            <a:r>
              <a:rPr sz="1050" dirty="0">
                <a:latin typeface="Times New Roman"/>
                <a:cs typeface="Times New Roman"/>
              </a:rPr>
              <a:t>‐</a:t>
            </a:r>
            <a:r>
              <a:rPr sz="1050" dirty="0">
                <a:latin typeface="Ebrima"/>
                <a:cs typeface="Ebrima"/>
              </a:rPr>
              <a:t>preventable  diseases.</a:t>
            </a:r>
            <a:endParaRPr sz="1050">
              <a:latin typeface="Ebrima"/>
              <a:cs typeface="Ebrima"/>
            </a:endParaRPr>
          </a:p>
        </p:txBody>
      </p:sp>
      <p:sp>
        <p:nvSpPr>
          <p:cNvPr id="23" name="object 23"/>
          <p:cNvSpPr/>
          <p:nvPr/>
        </p:nvSpPr>
        <p:spPr>
          <a:xfrm>
            <a:off x="3947516" y="2140643"/>
            <a:ext cx="525304" cy="522446"/>
          </a:xfrm>
          <a:custGeom>
            <a:avLst/>
            <a:gdLst/>
            <a:ahLst/>
            <a:cxnLst/>
            <a:rect l="l" t="t" r="r" b="b"/>
            <a:pathLst>
              <a:path w="700404" h="696595">
                <a:moveTo>
                  <a:pt x="448140" y="36593"/>
                </a:moveTo>
                <a:lnTo>
                  <a:pt x="442163" y="38025"/>
                </a:lnTo>
                <a:lnTo>
                  <a:pt x="436734" y="41799"/>
                </a:lnTo>
                <a:lnTo>
                  <a:pt x="432967" y="47446"/>
                </a:lnTo>
                <a:lnTo>
                  <a:pt x="431712" y="53875"/>
                </a:lnTo>
                <a:lnTo>
                  <a:pt x="432967" y="60304"/>
                </a:lnTo>
                <a:lnTo>
                  <a:pt x="436734" y="65952"/>
                </a:lnTo>
                <a:lnTo>
                  <a:pt x="461011" y="90035"/>
                </a:lnTo>
                <a:lnTo>
                  <a:pt x="187539" y="362116"/>
                </a:lnTo>
                <a:lnTo>
                  <a:pt x="177698" y="379263"/>
                </a:lnTo>
                <a:lnTo>
                  <a:pt x="174680" y="398204"/>
                </a:lnTo>
                <a:lnTo>
                  <a:pt x="178721" y="416988"/>
                </a:lnTo>
                <a:lnTo>
                  <a:pt x="190058" y="433666"/>
                </a:lnTo>
                <a:lnTo>
                  <a:pt x="139034" y="484422"/>
                </a:lnTo>
                <a:lnTo>
                  <a:pt x="132476" y="495927"/>
                </a:lnTo>
                <a:lnTo>
                  <a:pt x="130464" y="508446"/>
                </a:lnTo>
                <a:lnTo>
                  <a:pt x="133156" y="520809"/>
                </a:lnTo>
                <a:lnTo>
                  <a:pt x="140708" y="531846"/>
                </a:lnTo>
                <a:lnTo>
                  <a:pt x="3557" y="668296"/>
                </a:lnTo>
                <a:lnTo>
                  <a:pt x="758" y="674159"/>
                </a:lnTo>
                <a:lnTo>
                  <a:pt x="0" y="680255"/>
                </a:lnTo>
                <a:lnTo>
                  <a:pt x="1438" y="686194"/>
                </a:lnTo>
                <a:lnTo>
                  <a:pt x="5232" y="691589"/>
                </a:lnTo>
                <a:lnTo>
                  <a:pt x="10902" y="695333"/>
                </a:lnTo>
                <a:lnTo>
                  <a:pt x="17356" y="696581"/>
                </a:lnTo>
                <a:lnTo>
                  <a:pt x="23810" y="695333"/>
                </a:lnTo>
                <a:lnTo>
                  <a:pt x="29481" y="691589"/>
                </a:lnTo>
                <a:lnTo>
                  <a:pt x="164958" y="556804"/>
                </a:lnTo>
                <a:lnTo>
                  <a:pt x="214265" y="556804"/>
                </a:lnTo>
                <a:lnTo>
                  <a:pt x="239376" y="531846"/>
                </a:lnTo>
                <a:lnTo>
                  <a:pt x="190058" y="531846"/>
                </a:lnTo>
                <a:lnTo>
                  <a:pt x="165795" y="507714"/>
                </a:lnTo>
                <a:lnTo>
                  <a:pt x="215102" y="458631"/>
                </a:lnTo>
                <a:lnTo>
                  <a:pt x="264449" y="458631"/>
                </a:lnTo>
                <a:lnTo>
                  <a:pt x="215102" y="409541"/>
                </a:lnTo>
                <a:lnTo>
                  <a:pt x="213498" y="407875"/>
                </a:lnTo>
                <a:lnTo>
                  <a:pt x="212660" y="406209"/>
                </a:lnTo>
                <a:lnTo>
                  <a:pt x="208475" y="399553"/>
                </a:lnTo>
                <a:lnTo>
                  <a:pt x="209312" y="390406"/>
                </a:lnTo>
                <a:lnTo>
                  <a:pt x="215102" y="384576"/>
                </a:lnTo>
                <a:lnTo>
                  <a:pt x="486126" y="115021"/>
                </a:lnTo>
                <a:lnTo>
                  <a:pt x="535447" y="115021"/>
                </a:lnTo>
                <a:lnTo>
                  <a:pt x="460174" y="40133"/>
                </a:lnTo>
                <a:lnTo>
                  <a:pt x="454275" y="37348"/>
                </a:lnTo>
                <a:lnTo>
                  <a:pt x="448140" y="36593"/>
                </a:lnTo>
                <a:close/>
              </a:path>
              <a:path w="700404" h="696595">
                <a:moveTo>
                  <a:pt x="214265" y="556804"/>
                </a:moveTo>
                <a:lnTo>
                  <a:pt x="164958" y="556804"/>
                </a:lnTo>
                <a:lnTo>
                  <a:pt x="166632" y="558470"/>
                </a:lnTo>
                <a:lnTo>
                  <a:pt x="178199" y="564995"/>
                </a:lnTo>
                <a:lnTo>
                  <a:pt x="190783" y="566996"/>
                </a:lnTo>
                <a:lnTo>
                  <a:pt x="203200" y="564318"/>
                </a:lnTo>
                <a:lnTo>
                  <a:pt x="214265" y="556804"/>
                </a:lnTo>
                <a:close/>
              </a:path>
              <a:path w="700404" h="696595">
                <a:moveTo>
                  <a:pt x="264449" y="458631"/>
                </a:moveTo>
                <a:lnTo>
                  <a:pt x="215102" y="458631"/>
                </a:lnTo>
                <a:lnTo>
                  <a:pt x="239379" y="482756"/>
                </a:lnTo>
                <a:lnTo>
                  <a:pt x="190058" y="531846"/>
                </a:lnTo>
                <a:lnTo>
                  <a:pt x="239376" y="531846"/>
                </a:lnTo>
                <a:lnTo>
                  <a:pt x="263656" y="507714"/>
                </a:lnTo>
                <a:lnTo>
                  <a:pt x="338092" y="507714"/>
                </a:lnTo>
                <a:lnTo>
                  <a:pt x="357951" y="487956"/>
                </a:lnTo>
                <a:lnTo>
                  <a:pt x="300107" y="487956"/>
                </a:lnTo>
                <a:lnTo>
                  <a:pt x="294129" y="486526"/>
                </a:lnTo>
                <a:lnTo>
                  <a:pt x="288701" y="482756"/>
                </a:lnTo>
                <a:lnTo>
                  <a:pt x="264449" y="458631"/>
                </a:lnTo>
                <a:close/>
              </a:path>
              <a:path w="700404" h="696595">
                <a:moveTo>
                  <a:pt x="338092" y="507714"/>
                </a:moveTo>
                <a:lnTo>
                  <a:pt x="263656" y="507714"/>
                </a:lnTo>
                <a:lnTo>
                  <a:pt x="266168" y="510213"/>
                </a:lnTo>
                <a:lnTo>
                  <a:pt x="283380" y="520000"/>
                </a:lnTo>
                <a:lnTo>
                  <a:pt x="302417" y="523002"/>
                </a:lnTo>
                <a:lnTo>
                  <a:pt x="321311" y="518985"/>
                </a:lnTo>
                <a:lnTo>
                  <a:pt x="338092" y="507714"/>
                </a:lnTo>
                <a:close/>
              </a:path>
              <a:path w="700404" h="696595">
                <a:moveTo>
                  <a:pt x="312664" y="392689"/>
                </a:moveTo>
                <a:lnTo>
                  <a:pt x="306686" y="394121"/>
                </a:lnTo>
                <a:lnTo>
                  <a:pt x="301258" y="397895"/>
                </a:lnTo>
                <a:lnTo>
                  <a:pt x="297490" y="403536"/>
                </a:lnTo>
                <a:lnTo>
                  <a:pt x="296235" y="409957"/>
                </a:lnTo>
                <a:lnTo>
                  <a:pt x="297490" y="416378"/>
                </a:lnTo>
                <a:lnTo>
                  <a:pt x="301258" y="422020"/>
                </a:lnTo>
                <a:lnTo>
                  <a:pt x="338092" y="458631"/>
                </a:lnTo>
                <a:lnTo>
                  <a:pt x="312140" y="484422"/>
                </a:lnTo>
                <a:lnTo>
                  <a:pt x="306241" y="487203"/>
                </a:lnTo>
                <a:lnTo>
                  <a:pt x="300107" y="487956"/>
                </a:lnTo>
                <a:lnTo>
                  <a:pt x="357951" y="487956"/>
                </a:lnTo>
                <a:lnTo>
                  <a:pt x="411683" y="434499"/>
                </a:lnTo>
                <a:lnTo>
                  <a:pt x="363136" y="434499"/>
                </a:lnTo>
                <a:lnTo>
                  <a:pt x="324697" y="396229"/>
                </a:lnTo>
                <a:lnTo>
                  <a:pt x="318798" y="393444"/>
                </a:lnTo>
                <a:lnTo>
                  <a:pt x="312664" y="392689"/>
                </a:lnTo>
                <a:close/>
              </a:path>
              <a:path w="700404" h="696595">
                <a:moveTo>
                  <a:pt x="398819" y="356083"/>
                </a:moveTo>
                <a:lnTo>
                  <a:pt x="392841" y="357514"/>
                </a:lnTo>
                <a:lnTo>
                  <a:pt x="387413" y="361284"/>
                </a:lnTo>
                <a:lnTo>
                  <a:pt x="383646" y="366925"/>
                </a:lnTo>
                <a:lnTo>
                  <a:pt x="382390" y="373346"/>
                </a:lnTo>
                <a:lnTo>
                  <a:pt x="383646" y="379767"/>
                </a:lnTo>
                <a:lnTo>
                  <a:pt x="387413" y="385409"/>
                </a:lnTo>
                <a:lnTo>
                  <a:pt x="399970" y="397895"/>
                </a:lnTo>
                <a:lnTo>
                  <a:pt x="363136" y="434499"/>
                </a:lnTo>
                <a:lnTo>
                  <a:pt x="411683" y="434499"/>
                </a:lnTo>
                <a:lnTo>
                  <a:pt x="472731" y="373763"/>
                </a:lnTo>
                <a:lnTo>
                  <a:pt x="425015" y="373763"/>
                </a:lnTo>
                <a:lnTo>
                  <a:pt x="410853" y="359618"/>
                </a:lnTo>
                <a:lnTo>
                  <a:pt x="404954" y="356837"/>
                </a:lnTo>
                <a:lnTo>
                  <a:pt x="398819" y="356083"/>
                </a:lnTo>
                <a:close/>
              </a:path>
              <a:path w="700404" h="696595">
                <a:moveTo>
                  <a:pt x="436421" y="271216"/>
                </a:moveTo>
                <a:lnTo>
                  <a:pt x="430443" y="272645"/>
                </a:lnTo>
                <a:lnTo>
                  <a:pt x="425015" y="276415"/>
                </a:lnTo>
                <a:lnTo>
                  <a:pt x="421287" y="282058"/>
                </a:lnTo>
                <a:lnTo>
                  <a:pt x="420044" y="288481"/>
                </a:lnTo>
                <a:lnTo>
                  <a:pt x="421287" y="294905"/>
                </a:lnTo>
                <a:lnTo>
                  <a:pt x="425015" y="300547"/>
                </a:lnTo>
                <a:lnTo>
                  <a:pt x="461849" y="337151"/>
                </a:lnTo>
                <a:lnTo>
                  <a:pt x="425015" y="373763"/>
                </a:lnTo>
                <a:lnTo>
                  <a:pt x="472731" y="373763"/>
                </a:lnTo>
                <a:lnTo>
                  <a:pt x="533780" y="313026"/>
                </a:lnTo>
                <a:lnTo>
                  <a:pt x="486963" y="313026"/>
                </a:lnTo>
                <a:lnTo>
                  <a:pt x="448454" y="274756"/>
                </a:lnTo>
                <a:lnTo>
                  <a:pt x="442555" y="271971"/>
                </a:lnTo>
                <a:lnTo>
                  <a:pt x="436421" y="271216"/>
                </a:lnTo>
                <a:close/>
              </a:path>
              <a:path w="700404" h="696595">
                <a:moveTo>
                  <a:pt x="522576" y="234611"/>
                </a:moveTo>
                <a:lnTo>
                  <a:pt x="516598" y="236041"/>
                </a:lnTo>
                <a:lnTo>
                  <a:pt x="511170" y="239811"/>
                </a:lnTo>
                <a:lnTo>
                  <a:pt x="507403" y="245453"/>
                </a:lnTo>
                <a:lnTo>
                  <a:pt x="506147" y="251874"/>
                </a:lnTo>
                <a:lnTo>
                  <a:pt x="507403" y="258295"/>
                </a:lnTo>
                <a:lnTo>
                  <a:pt x="511170" y="263936"/>
                </a:lnTo>
                <a:lnTo>
                  <a:pt x="523727" y="276415"/>
                </a:lnTo>
                <a:lnTo>
                  <a:pt x="486963" y="313026"/>
                </a:lnTo>
                <a:lnTo>
                  <a:pt x="533780" y="313026"/>
                </a:lnTo>
                <a:lnTo>
                  <a:pt x="594828" y="252290"/>
                </a:lnTo>
                <a:lnTo>
                  <a:pt x="548841" y="252290"/>
                </a:lnTo>
                <a:lnTo>
                  <a:pt x="534610" y="238145"/>
                </a:lnTo>
                <a:lnTo>
                  <a:pt x="528711" y="235364"/>
                </a:lnTo>
                <a:lnTo>
                  <a:pt x="522576" y="234611"/>
                </a:lnTo>
                <a:close/>
              </a:path>
              <a:path w="700404" h="696595">
                <a:moveTo>
                  <a:pt x="658367" y="238145"/>
                </a:moveTo>
                <a:lnTo>
                  <a:pt x="609045" y="238145"/>
                </a:lnTo>
                <a:lnTo>
                  <a:pt x="634927" y="263936"/>
                </a:lnTo>
                <a:lnTo>
                  <a:pt x="640826" y="266717"/>
                </a:lnTo>
                <a:lnTo>
                  <a:pt x="646961" y="267471"/>
                </a:lnTo>
                <a:lnTo>
                  <a:pt x="652938" y="266040"/>
                </a:lnTo>
                <a:lnTo>
                  <a:pt x="658367" y="262270"/>
                </a:lnTo>
                <a:lnTo>
                  <a:pt x="662134" y="256629"/>
                </a:lnTo>
                <a:lnTo>
                  <a:pt x="663390" y="250208"/>
                </a:lnTo>
                <a:lnTo>
                  <a:pt x="662134" y="243787"/>
                </a:lnTo>
                <a:lnTo>
                  <a:pt x="658367" y="238145"/>
                </a:lnTo>
                <a:close/>
              </a:path>
              <a:path w="700404" h="696595">
                <a:moveTo>
                  <a:pt x="535447" y="115021"/>
                </a:moveTo>
                <a:lnTo>
                  <a:pt x="486126" y="115021"/>
                </a:lnTo>
                <a:lnTo>
                  <a:pt x="584768" y="213187"/>
                </a:lnTo>
                <a:lnTo>
                  <a:pt x="548841" y="252290"/>
                </a:lnTo>
                <a:lnTo>
                  <a:pt x="594828" y="252290"/>
                </a:lnTo>
                <a:lnTo>
                  <a:pt x="609045" y="238145"/>
                </a:lnTo>
                <a:lnTo>
                  <a:pt x="658367" y="238145"/>
                </a:lnTo>
                <a:lnTo>
                  <a:pt x="571374" y="151597"/>
                </a:lnTo>
                <a:lnTo>
                  <a:pt x="595616" y="127514"/>
                </a:lnTo>
                <a:lnTo>
                  <a:pt x="548004" y="127514"/>
                </a:lnTo>
                <a:lnTo>
                  <a:pt x="535447" y="115021"/>
                </a:lnTo>
                <a:close/>
              </a:path>
              <a:path w="700404" h="696595">
                <a:moveTo>
                  <a:pt x="670200" y="102528"/>
                </a:moveTo>
                <a:lnTo>
                  <a:pt x="620765" y="102528"/>
                </a:lnTo>
                <a:lnTo>
                  <a:pt x="671761" y="153263"/>
                </a:lnTo>
                <a:lnTo>
                  <a:pt x="677659" y="156048"/>
                </a:lnTo>
                <a:lnTo>
                  <a:pt x="683786" y="156803"/>
                </a:lnTo>
                <a:lnTo>
                  <a:pt x="689743" y="155371"/>
                </a:lnTo>
                <a:lnTo>
                  <a:pt x="695131" y="151597"/>
                </a:lnTo>
                <a:lnTo>
                  <a:pt x="698898" y="145960"/>
                </a:lnTo>
                <a:lnTo>
                  <a:pt x="700154" y="139556"/>
                </a:lnTo>
                <a:lnTo>
                  <a:pt x="698898" y="133151"/>
                </a:lnTo>
                <a:lnTo>
                  <a:pt x="695131" y="127514"/>
                </a:lnTo>
                <a:lnTo>
                  <a:pt x="670200" y="102528"/>
                </a:lnTo>
                <a:close/>
              </a:path>
              <a:path w="700404" h="696595">
                <a:moveTo>
                  <a:pt x="559375" y="0"/>
                </a:moveTo>
                <a:lnTo>
                  <a:pt x="553421" y="1418"/>
                </a:lnTo>
                <a:lnTo>
                  <a:pt x="548004" y="5153"/>
                </a:lnTo>
                <a:lnTo>
                  <a:pt x="544237" y="10801"/>
                </a:lnTo>
                <a:lnTo>
                  <a:pt x="542981" y="17229"/>
                </a:lnTo>
                <a:lnTo>
                  <a:pt x="544237" y="23658"/>
                </a:lnTo>
                <a:lnTo>
                  <a:pt x="548004" y="29306"/>
                </a:lnTo>
                <a:lnTo>
                  <a:pt x="597325" y="78375"/>
                </a:lnTo>
                <a:lnTo>
                  <a:pt x="548004" y="127514"/>
                </a:lnTo>
                <a:lnTo>
                  <a:pt x="595616" y="127514"/>
                </a:lnTo>
                <a:lnTo>
                  <a:pt x="620765" y="102528"/>
                </a:lnTo>
                <a:lnTo>
                  <a:pt x="670200" y="102528"/>
                </a:lnTo>
                <a:lnTo>
                  <a:pt x="571374" y="3487"/>
                </a:lnTo>
                <a:lnTo>
                  <a:pt x="565486" y="741"/>
                </a:lnTo>
                <a:lnTo>
                  <a:pt x="559375" y="0"/>
                </a:lnTo>
                <a:close/>
              </a:path>
            </a:pathLst>
          </a:custGeom>
          <a:solidFill>
            <a:srgbClr val="009CDE"/>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4" name="object 24"/>
          <p:cNvSpPr/>
          <p:nvPr/>
        </p:nvSpPr>
        <p:spPr>
          <a:xfrm>
            <a:off x="3696476" y="1924892"/>
            <a:ext cx="503873" cy="478155"/>
          </a:xfrm>
          <a:custGeom>
            <a:avLst/>
            <a:gdLst/>
            <a:ahLst/>
            <a:cxnLst/>
            <a:rect l="l" t="t" r="r" b="b"/>
            <a:pathLst>
              <a:path w="671829" h="637539">
                <a:moveTo>
                  <a:pt x="244608" y="0"/>
                </a:moveTo>
                <a:lnTo>
                  <a:pt x="240429" y="0"/>
                </a:lnTo>
                <a:lnTo>
                  <a:pt x="232983" y="1066"/>
                </a:lnTo>
                <a:lnTo>
                  <a:pt x="226005" y="4155"/>
                </a:lnTo>
                <a:lnTo>
                  <a:pt x="219968" y="9106"/>
                </a:lnTo>
                <a:lnTo>
                  <a:pt x="215343" y="15754"/>
                </a:lnTo>
                <a:lnTo>
                  <a:pt x="181892" y="85645"/>
                </a:lnTo>
                <a:lnTo>
                  <a:pt x="178139" y="91397"/>
                </a:lnTo>
                <a:lnTo>
                  <a:pt x="173212" y="96056"/>
                </a:lnTo>
                <a:lnTo>
                  <a:pt x="167189" y="99465"/>
                </a:lnTo>
                <a:lnTo>
                  <a:pt x="160148" y="101470"/>
                </a:lnTo>
                <a:lnTo>
                  <a:pt x="83208" y="111464"/>
                </a:lnTo>
                <a:lnTo>
                  <a:pt x="72374" y="115017"/>
                </a:lnTo>
                <a:lnTo>
                  <a:pt x="64286" y="122395"/>
                </a:lnTo>
                <a:lnTo>
                  <a:pt x="59803" y="132429"/>
                </a:lnTo>
                <a:lnTo>
                  <a:pt x="59789" y="143945"/>
                </a:lnTo>
                <a:lnTo>
                  <a:pt x="74006" y="220430"/>
                </a:lnTo>
                <a:lnTo>
                  <a:pt x="74347" y="227262"/>
                </a:lnTo>
                <a:lnTo>
                  <a:pt x="72964" y="233860"/>
                </a:lnTo>
                <a:lnTo>
                  <a:pt x="70012" y="239989"/>
                </a:lnTo>
                <a:lnTo>
                  <a:pt x="65649" y="245415"/>
                </a:lnTo>
                <a:lnTo>
                  <a:pt x="8779" y="298649"/>
                </a:lnTo>
                <a:lnTo>
                  <a:pt x="2194" y="307941"/>
                </a:lnTo>
                <a:lnTo>
                  <a:pt x="0" y="318638"/>
                </a:lnTo>
                <a:lnTo>
                  <a:pt x="2194" y="329335"/>
                </a:lnTo>
                <a:lnTo>
                  <a:pt x="8779" y="338626"/>
                </a:lnTo>
                <a:lnTo>
                  <a:pt x="65649" y="391860"/>
                </a:lnTo>
                <a:lnTo>
                  <a:pt x="70012" y="397287"/>
                </a:lnTo>
                <a:lnTo>
                  <a:pt x="72964" y="403416"/>
                </a:lnTo>
                <a:lnTo>
                  <a:pt x="74347" y="410014"/>
                </a:lnTo>
                <a:lnTo>
                  <a:pt x="74006" y="416846"/>
                </a:lnTo>
                <a:lnTo>
                  <a:pt x="59789" y="493365"/>
                </a:lnTo>
                <a:lnTo>
                  <a:pt x="60156" y="504750"/>
                </a:lnTo>
                <a:lnTo>
                  <a:pt x="64600" y="514577"/>
                </a:lnTo>
                <a:lnTo>
                  <a:pt x="72492" y="521910"/>
                </a:lnTo>
                <a:lnTo>
                  <a:pt x="83208" y="525812"/>
                </a:lnTo>
                <a:lnTo>
                  <a:pt x="160148" y="535799"/>
                </a:lnTo>
                <a:lnTo>
                  <a:pt x="166835" y="537330"/>
                </a:lnTo>
                <a:lnTo>
                  <a:pt x="172898" y="540580"/>
                </a:lnTo>
                <a:lnTo>
                  <a:pt x="178022" y="545390"/>
                </a:lnTo>
                <a:lnTo>
                  <a:pt x="181892" y="551602"/>
                </a:lnTo>
                <a:lnTo>
                  <a:pt x="215343" y="621493"/>
                </a:lnTo>
                <a:lnTo>
                  <a:pt x="219968" y="628174"/>
                </a:lnTo>
                <a:lnTo>
                  <a:pt x="226005" y="633141"/>
                </a:lnTo>
                <a:lnTo>
                  <a:pt x="232983" y="636237"/>
                </a:lnTo>
                <a:lnTo>
                  <a:pt x="240429" y="637304"/>
                </a:lnTo>
                <a:lnTo>
                  <a:pt x="244608" y="637304"/>
                </a:lnTo>
                <a:lnTo>
                  <a:pt x="249631" y="636471"/>
                </a:lnTo>
                <a:lnTo>
                  <a:pt x="253809" y="633972"/>
                </a:lnTo>
                <a:lnTo>
                  <a:pt x="302578" y="607348"/>
                </a:lnTo>
                <a:lnTo>
                  <a:pt x="241266" y="607348"/>
                </a:lnTo>
                <a:lnTo>
                  <a:pt x="207816" y="537458"/>
                </a:lnTo>
                <a:lnTo>
                  <a:pt x="200209" y="525513"/>
                </a:lnTo>
                <a:lnTo>
                  <a:pt x="190251" y="516141"/>
                </a:lnTo>
                <a:lnTo>
                  <a:pt x="178412" y="509732"/>
                </a:lnTo>
                <a:lnTo>
                  <a:pt x="165163" y="506677"/>
                </a:lnTo>
                <a:lnTo>
                  <a:pt x="88223" y="496689"/>
                </a:lnTo>
                <a:lnTo>
                  <a:pt x="102441" y="420177"/>
                </a:lnTo>
                <a:lnTo>
                  <a:pt x="94801" y="380707"/>
                </a:lnTo>
                <a:lnTo>
                  <a:pt x="28849" y="316972"/>
                </a:lnTo>
                <a:lnTo>
                  <a:pt x="85719" y="263738"/>
                </a:lnTo>
                <a:lnTo>
                  <a:pt x="94447" y="252886"/>
                </a:lnTo>
                <a:lnTo>
                  <a:pt x="100353" y="240635"/>
                </a:lnTo>
                <a:lnTo>
                  <a:pt x="103122" y="227460"/>
                </a:lnTo>
                <a:lnTo>
                  <a:pt x="102441" y="213836"/>
                </a:lnTo>
                <a:lnTo>
                  <a:pt x="88223" y="138115"/>
                </a:lnTo>
                <a:lnTo>
                  <a:pt x="165163" y="128121"/>
                </a:lnTo>
                <a:lnTo>
                  <a:pt x="200680" y="108796"/>
                </a:lnTo>
                <a:lnTo>
                  <a:pt x="241266" y="27414"/>
                </a:lnTo>
                <a:lnTo>
                  <a:pt x="297957" y="27414"/>
                </a:lnTo>
                <a:lnTo>
                  <a:pt x="253809" y="3331"/>
                </a:lnTo>
                <a:lnTo>
                  <a:pt x="249631" y="832"/>
                </a:lnTo>
                <a:lnTo>
                  <a:pt x="244608" y="0"/>
                </a:lnTo>
                <a:close/>
              </a:path>
              <a:path w="671829" h="637539">
                <a:moveTo>
                  <a:pt x="405191" y="593204"/>
                </a:moveTo>
                <a:lnTo>
                  <a:pt x="339951" y="593204"/>
                </a:lnTo>
                <a:lnTo>
                  <a:pt x="344967" y="594037"/>
                </a:lnTo>
                <a:lnTo>
                  <a:pt x="349145" y="596535"/>
                </a:lnTo>
                <a:lnTo>
                  <a:pt x="417721" y="633972"/>
                </a:lnTo>
                <a:lnTo>
                  <a:pt x="421907" y="636471"/>
                </a:lnTo>
                <a:lnTo>
                  <a:pt x="426085" y="637304"/>
                </a:lnTo>
                <a:lnTo>
                  <a:pt x="431101" y="637304"/>
                </a:lnTo>
                <a:lnTo>
                  <a:pt x="438551" y="636237"/>
                </a:lnTo>
                <a:lnTo>
                  <a:pt x="445528" y="633141"/>
                </a:lnTo>
                <a:lnTo>
                  <a:pt x="451563" y="628174"/>
                </a:lnTo>
                <a:lnTo>
                  <a:pt x="456187" y="621493"/>
                </a:lnTo>
                <a:lnTo>
                  <a:pt x="462959" y="607348"/>
                </a:lnTo>
                <a:lnTo>
                  <a:pt x="431101" y="607348"/>
                </a:lnTo>
                <a:lnTo>
                  <a:pt x="405191" y="593204"/>
                </a:lnTo>
                <a:close/>
              </a:path>
              <a:path w="671829" h="637539">
                <a:moveTo>
                  <a:pt x="335765" y="563249"/>
                </a:moveTo>
                <a:lnTo>
                  <a:pt x="241266" y="607348"/>
                </a:lnTo>
                <a:lnTo>
                  <a:pt x="302578" y="607348"/>
                </a:lnTo>
                <a:lnTo>
                  <a:pt x="322385" y="596535"/>
                </a:lnTo>
                <a:lnTo>
                  <a:pt x="326564" y="594037"/>
                </a:lnTo>
                <a:lnTo>
                  <a:pt x="330749" y="593204"/>
                </a:lnTo>
                <a:lnTo>
                  <a:pt x="405191" y="593204"/>
                </a:lnTo>
                <a:lnTo>
                  <a:pt x="362526" y="569911"/>
                </a:lnTo>
                <a:lnTo>
                  <a:pt x="356110" y="567114"/>
                </a:lnTo>
                <a:lnTo>
                  <a:pt x="349459" y="565018"/>
                </a:lnTo>
                <a:lnTo>
                  <a:pt x="342652" y="563704"/>
                </a:lnTo>
                <a:lnTo>
                  <a:pt x="335765" y="563249"/>
                </a:lnTo>
                <a:close/>
              </a:path>
              <a:path w="671829" h="637539">
                <a:moveTo>
                  <a:pt x="461769" y="27414"/>
                </a:moveTo>
                <a:lnTo>
                  <a:pt x="430264" y="27414"/>
                </a:lnTo>
                <a:lnTo>
                  <a:pt x="463715" y="97305"/>
                </a:lnTo>
                <a:lnTo>
                  <a:pt x="493118" y="125063"/>
                </a:lnTo>
                <a:lnTo>
                  <a:pt x="583307" y="138115"/>
                </a:lnTo>
                <a:lnTo>
                  <a:pt x="569076" y="214669"/>
                </a:lnTo>
                <a:lnTo>
                  <a:pt x="576727" y="254070"/>
                </a:lnTo>
                <a:lnTo>
                  <a:pt x="642674" y="317805"/>
                </a:lnTo>
                <a:lnTo>
                  <a:pt x="585818" y="371038"/>
                </a:lnTo>
                <a:lnTo>
                  <a:pt x="577081" y="381892"/>
                </a:lnTo>
                <a:lnTo>
                  <a:pt x="571168" y="394150"/>
                </a:lnTo>
                <a:lnTo>
                  <a:pt x="568395" y="407346"/>
                </a:lnTo>
                <a:lnTo>
                  <a:pt x="569076" y="421010"/>
                </a:lnTo>
                <a:lnTo>
                  <a:pt x="583307" y="496689"/>
                </a:lnTo>
                <a:lnTo>
                  <a:pt x="506367" y="506677"/>
                </a:lnTo>
                <a:lnTo>
                  <a:pt x="470850" y="525980"/>
                </a:lnTo>
                <a:lnTo>
                  <a:pt x="431101" y="607348"/>
                </a:lnTo>
                <a:lnTo>
                  <a:pt x="462959" y="607348"/>
                </a:lnTo>
                <a:lnTo>
                  <a:pt x="489645" y="551602"/>
                </a:lnTo>
                <a:lnTo>
                  <a:pt x="493394" y="545856"/>
                </a:lnTo>
                <a:lnTo>
                  <a:pt x="498319" y="541202"/>
                </a:lnTo>
                <a:lnTo>
                  <a:pt x="504342" y="537798"/>
                </a:lnTo>
                <a:lnTo>
                  <a:pt x="511383" y="535799"/>
                </a:lnTo>
                <a:lnTo>
                  <a:pt x="588330" y="525812"/>
                </a:lnTo>
                <a:lnTo>
                  <a:pt x="599173" y="522261"/>
                </a:lnTo>
                <a:lnTo>
                  <a:pt x="607270" y="514890"/>
                </a:lnTo>
                <a:lnTo>
                  <a:pt x="611756" y="504867"/>
                </a:lnTo>
                <a:lnTo>
                  <a:pt x="611770" y="493365"/>
                </a:lnTo>
                <a:lnTo>
                  <a:pt x="597538" y="416846"/>
                </a:lnTo>
                <a:lnTo>
                  <a:pt x="597198" y="410014"/>
                </a:lnTo>
                <a:lnTo>
                  <a:pt x="598585" y="403416"/>
                </a:lnTo>
                <a:lnTo>
                  <a:pt x="601541" y="397287"/>
                </a:lnTo>
                <a:lnTo>
                  <a:pt x="605910" y="391860"/>
                </a:lnTo>
                <a:lnTo>
                  <a:pt x="662765" y="338626"/>
                </a:lnTo>
                <a:lnTo>
                  <a:pt x="669358" y="329335"/>
                </a:lnTo>
                <a:lnTo>
                  <a:pt x="671555" y="318638"/>
                </a:lnTo>
                <a:lnTo>
                  <a:pt x="669358" y="307941"/>
                </a:lnTo>
                <a:lnTo>
                  <a:pt x="662765" y="298649"/>
                </a:lnTo>
                <a:lnTo>
                  <a:pt x="605910" y="245415"/>
                </a:lnTo>
                <a:lnTo>
                  <a:pt x="601541" y="239989"/>
                </a:lnTo>
                <a:lnTo>
                  <a:pt x="598585" y="233860"/>
                </a:lnTo>
                <a:lnTo>
                  <a:pt x="597198" y="227262"/>
                </a:lnTo>
                <a:lnTo>
                  <a:pt x="597538" y="220430"/>
                </a:lnTo>
                <a:lnTo>
                  <a:pt x="611770" y="143945"/>
                </a:lnTo>
                <a:lnTo>
                  <a:pt x="611403" y="132546"/>
                </a:lnTo>
                <a:lnTo>
                  <a:pt x="606956" y="122707"/>
                </a:lnTo>
                <a:lnTo>
                  <a:pt x="599056" y="115368"/>
                </a:lnTo>
                <a:lnTo>
                  <a:pt x="588330" y="111464"/>
                </a:lnTo>
                <a:lnTo>
                  <a:pt x="511383" y="101470"/>
                </a:lnTo>
                <a:lnTo>
                  <a:pt x="504695" y="99934"/>
                </a:lnTo>
                <a:lnTo>
                  <a:pt x="498633" y="96681"/>
                </a:lnTo>
                <a:lnTo>
                  <a:pt x="493511" y="91866"/>
                </a:lnTo>
                <a:lnTo>
                  <a:pt x="489645" y="85645"/>
                </a:lnTo>
                <a:lnTo>
                  <a:pt x="461769" y="27414"/>
                </a:lnTo>
                <a:close/>
              </a:path>
              <a:path w="671829" h="637539">
                <a:moveTo>
                  <a:pt x="297957" y="27414"/>
                </a:moveTo>
                <a:lnTo>
                  <a:pt x="241266" y="27414"/>
                </a:lnTo>
                <a:lnTo>
                  <a:pt x="309005" y="64893"/>
                </a:lnTo>
                <a:lnTo>
                  <a:pt x="315421" y="67691"/>
                </a:lnTo>
                <a:lnTo>
                  <a:pt x="322071" y="69786"/>
                </a:lnTo>
                <a:lnTo>
                  <a:pt x="328878" y="71101"/>
                </a:lnTo>
                <a:lnTo>
                  <a:pt x="335765" y="71556"/>
                </a:lnTo>
                <a:lnTo>
                  <a:pt x="342652" y="71101"/>
                </a:lnTo>
                <a:lnTo>
                  <a:pt x="349459" y="69786"/>
                </a:lnTo>
                <a:lnTo>
                  <a:pt x="356110" y="67691"/>
                </a:lnTo>
                <a:lnTo>
                  <a:pt x="362526" y="64893"/>
                </a:lnTo>
                <a:lnTo>
                  <a:pt x="400158" y="44072"/>
                </a:lnTo>
                <a:lnTo>
                  <a:pt x="331586" y="44072"/>
                </a:lnTo>
                <a:lnTo>
                  <a:pt x="326564" y="43239"/>
                </a:lnTo>
                <a:lnTo>
                  <a:pt x="322385" y="40740"/>
                </a:lnTo>
                <a:lnTo>
                  <a:pt x="297957" y="27414"/>
                </a:lnTo>
                <a:close/>
              </a:path>
              <a:path w="671829" h="637539">
                <a:moveTo>
                  <a:pt x="431101" y="0"/>
                </a:moveTo>
                <a:lnTo>
                  <a:pt x="426922" y="0"/>
                </a:lnTo>
                <a:lnTo>
                  <a:pt x="421907" y="832"/>
                </a:lnTo>
                <a:lnTo>
                  <a:pt x="417721" y="3331"/>
                </a:lnTo>
                <a:lnTo>
                  <a:pt x="349145" y="40740"/>
                </a:lnTo>
                <a:lnTo>
                  <a:pt x="344967" y="43239"/>
                </a:lnTo>
                <a:lnTo>
                  <a:pt x="340781" y="44072"/>
                </a:lnTo>
                <a:lnTo>
                  <a:pt x="400158" y="44072"/>
                </a:lnTo>
                <a:lnTo>
                  <a:pt x="430264" y="27414"/>
                </a:lnTo>
                <a:lnTo>
                  <a:pt x="461769" y="27414"/>
                </a:lnTo>
                <a:lnTo>
                  <a:pt x="456187" y="15754"/>
                </a:lnTo>
                <a:lnTo>
                  <a:pt x="451563" y="9106"/>
                </a:lnTo>
                <a:lnTo>
                  <a:pt x="445528" y="4155"/>
                </a:lnTo>
                <a:lnTo>
                  <a:pt x="438551" y="1066"/>
                </a:lnTo>
                <a:lnTo>
                  <a:pt x="431101" y="0"/>
                </a:lnTo>
                <a:close/>
              </a:path>
            </a:pathLst>
          </a:custGeom>
          <a:solidFill>
            <a:srgbClr val="009CDE"/>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5" name="object 25"/>
          <p:cNvSpPr/>
          <p:nvPr/>
        </p:nvSpPr>
        <p:spPr>
          <a:xfrm>
            <a:off x="3807180" y="2118324"/>
            <a:ext cx="70874" cy="89844"/>
          </a:xfrm>
          <a:prstGeom prst="rect">
            <a:avLst/>
          </a:prstGeom>
          <a:blipFill>
            <a:blip r:embed="rId6" cstate="print"/>
            <a:stretch>
              <a:fillRect/>
            </a:stretch>
          </a:blip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6" name="object 26"/>
          <p:cNvSpPr/>
          <p:nvPr/>
        </p:nvSpPr>
        <p:spPr>
          <a:xfrm>
            <a:off x="3898124" y="2118324"/>
            <a:ext cx="190679" cy="89844"/>
          </a:xfrm>
          <a:prstGeom prst="rect">
            <a:avLst/>
          </a:prstGeom>
          <a:blipFill>
            <a:blip r:embed="rId7" cstate="print"/>
            <a:stretch>
              <a:fillRect/>
            </a:stretch>
          </a:blip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7" name="object 27"/>
          <p:cNvSpPr/>
          <p:nvPr/>
        </p:nvSpPr>
        <p:spPr>
          <a:xfrm>
            <a:off x="3044951" y="1619631"/>
            <a:ext cx="0" cy="3059906"/>
          </a:xfrm>
          <a:custGeom>
            <a:avLst/>
            <a:gdLst/>
            <a:ahLst/>
            <a:cxnLst/>
            <a:rect l="l" t="t" r="r" b="b"/>
            <a:pathLst>
              <a:path h="4079875">
                <a:moveTo>
                  <a:pt x="0" y="0"/>
                </a:moveTo>
                <a:lnTo>
                  <a:pt x="0" y="4079633"/>
                </a:lnTo>
              </a:path>
            </a:pathLst>
          </a:custGeom>
          <a:ln w="6350">
            <a:solidFill>
              <a:srgbClr val="173B5C"/>
            </a:solidFill>
          </a:ln>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8" name="object 28"/>
          <p:cNvSpPr txBox="1"/>
          <p:nvPr/>
        </p:nvSpPr>
        <p:spPr>
          <a:xfrm>
            <a:off x="7099173" y="3759327"/>
            <a:ext cx="1793558" cy="880049"/>
          </a:xfrm>
          <a:prstGeom prst="rect">
            <a:avLst/>
          </a:prstGeom>
          <a:solidFill>
            <a:srgbClr val="173B5C"/>
          </a:solidFill>
        </p:spPr>
        <p:txBody>
          <a:bodyPr vert="horz" wrap="square" lIns="0" tIns="63818"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08585" marR="122396">
              <a:lnSpc>
                <a:spcPct val="120000"/>
              </a:lnSpc>
              <a:spcBef>
                <a:spcPts val="503"/>
              </a:spcBef>
            </a:pPr>
            <a:r>
              <a:rPr sz="900" spc="-4" dirty="0">
                <a:solidFill>
                  <a:srgbClr val="E6F5FB"/>
                </a:solidFill>
                <a:latin typeface="Ebrima"/>
                <a:cs typeface="Ebrima"/>
              </a:rPr>
              <a:t>When communicating risk with  patients </a:t>
            </a:r>
            <a:r>
              <a:rPr sz="900" dirty="0">
                <a:solidFill>
                  <a:srgbClr val="E6F5FB"/>
                </a:solidFill>
                <a:latin typeface="Ebrima"/>
                <a:cs typeface="Ebrima"/>
              </a:rPr>
              <a:t>be aware of cultural  and </a:t>
            </a:r>
            <a:r>
              <a:rPr sz="900" spc="-4" dirty="0">
                <a:solidFill>
                  <a:srgbClr val="E6F5FB"/>
                </a:solidFill>
                <a:latin typeface="Ebrima"/>
                <a:cs typeface="Ebrima"/>
              </a:rPr>
              <a:t>emotional differences  keeping in mind some </a:t>
            </a:r>
            <a:r>
              <a:rPr sz="900" dirty="0">
                <a:solidFill>
                  <a:srgbClr val="E6F5FB"/>
                </a:solidFill>
                <a:latin typeface="Ebrima"/>
                <a:cs typeface="Ebrima"/>
              </a:rPr>
              <a:t>people  are </a:t>
            </a:r>
            <a:r>
              <a:rPr sz="900" spc="-4" dirty="0">
                <a:solidFill>
                  <a:srgbClr val="E6F5FB"/>
                </a:solidFill>
                <a:latin typeface="Ebrima"/>
                <a:cs typeface="Ebrima"/>
              </a:rPr>
              <a:t>adversarial </a:t>
            </a:r>
            <a:r>
              <a:rPr sz="900" dirty="0">
                <a:solidFill>
                  <a:srgbClr val="E6F5FB"/>
                </a:solidFill>
                <a:latin typeface="Ebrima"/>
                <a:cs typeface="Ebrima"/>
              </a:rPr>
              <a:t>or</a:t>
            </a:r>
            <a:r>
              <a:rPr sz="900" spc="-53" dirty="0">
                <a:solidFill>
                  <a:srgbClr val="E6F5FB"/>
                </a:solidFill>
                <a:latin typeface="Ebrima"/>
                <a:cs typeface="Ebrima"/>
              </a:rPr>
              <a:t> </a:t>
            </a:r>
            <a:r>
              <a:rPr sz="900" spc="-4" dirty="0">
                <a:solidFill>
                  <a:srgbClr val="E6F5FB"/>
                </a:solidFill>
                <a:latin typeface="Ebrima"/>
                <a:cs typeface="Ebrima"/>
              </a:rPr>
              <a:t>misinformed.</a:t>
            </a:r>
            <a:endParaRPr sz="900">
              <a:latin typeface="Ebrima"/>
              <a:cs typeface="Ebrima"/>
            </a:endParaRPr>
          </a:p>
        </p:txBody>
      </p:sp>
      <p:sp>
        <p:nvSpPr>
          <p:cNvPr id="29" name="object 29"/>
          <p:cNvSpPr txBox="1"/>
          <p:nvPr/>
        </p:nvSpPr>
        <p:spPr>
          <a:xfrm>
            <a:off x="423444" y="4885945"/>
            <a:ext cx="3563779" cy="101951"/>
          </a:xfrm>
          <a:prstGeom prst="rect">
            <a:avLst/>
          </a:prstGeom>
        </p:spPr>
        <p:txBody>
          <a:bodyPr vert="horz" wrap="square" lIns="0" tIns="952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a:lnSpc>
                <a:spcPct val="100000"/>
              </a:lnSpc>
              <a:spcBef>
                <a:spcPts val="75"/>
              </a:spcBef>
            </a:pPr>
            <a:r>
              <a:rPr sz="600" spc="-4" dirty="0">
                <a:latin typeface="Calibri"/>
                <a:cs typeface="Calibri"/>
              </a:rPr>
              <a:t>Lewandowsky, S., et al. </a:t>
            </a:r>
            <a:r>
              <a:rPr sz="600" dirty="0">
                <a:latin typeface="Calibri"/>
                <a:cs typeface="Calibri"/>
              </a:rPr>
              <a:t>2021. The COVID-19 </a:t>
            </a:r>
            <a:r>
              <a:rPr sz="600" spc="-4" dirty="0">
                <a:latin typeface="Calibri"/>
                <a:cs typeface="Calibri"/>
              </a:rPr>
              <a:t>Vaccine Communication Handbook; </a:t>
            </a:r>
            <a:r>
              <a:rPr sz="600" dirty="0">
                <a:latin typeface="Calibri"/>
                <a:cs typeface="Calibri"/>
              </a:rPr>
              <a:t>WHO. 2017. </a:t>
            </a:r>
            <a:r>
              <a:rPr sz="600" spc="-4" dirty="0">
                <a:latin typeface="Calibri"/>
                <a:cs typeface="Calibri"/>
              </a:rPr>
              <a:t>Vaccination </a:t>
            </a:r>
            <a:r>
              <a:rPr sz="600" dirty="0">
                <a:latin typeface="Calibri"/>
                <a:cs typeface="Calibri"/>
              </a:rPr>
              <a:t>and</a:t>
            </a:r>
            <a:r>
              <a:rPr sz="600" spc="8" dirty="0">
                <a:latin typeface="Calibri"/>
                <a:cs typeface="Calibri"/>
              </a:rPr>
              <a:t> </a:t>
            </a:r>
            <a:r>
              <a:rPr sz="600" spc="-4" dirty="0">
                <a:latin typeface="Calibri"/>
                <a:cs typeface="Calibri"/>
              </a:rPr>
              <a:t>trust</a:t>
            </a:r>
            <a:endParaRPr sz="600">
              <a:latin typeface="Calibri"/>
              <a:cs typeface="Calibri"/>
            </a:endParaRPr>
          </a:p>
        </p:txBody>
      </p:sp>
    </p:spTree>
    <p:extLst>
      <p:ext uri="{BB962C8B-B14F-4D97-AF65-F5344CB8AC3E}">
        <p14:creationId xmlns:p14="http://schemas.microsoft.com/office/powerpoint/2010/main" val="1878565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59752" y="1560196"/>
            <a:ext cx="1619726" cy="2985611"/>
          </a:xfrm>
          <a:custGeom>
            <a:avLst/>
            <a:gdLst/>
            <a:ahLst/>
            <a:cxnLst/>
            <a:rect l="l" t="t" r="r" b="b"/>
            <a:pathLst>
              <a:path w="2159634" h="3980815">
                <a:moveTo>
                  <a:pt x="0" y="3980688"/>
                </a:moveTo>
                <a:lnTo>
                  <a:pt x="2159507" y="3980688"/>
                </a:lnTo>
                <a:lnTo>
                  <a:pt x="2159507" y="0"/>
                </a:lnTo>
                <a:lnTo>
                  <a:pt x="0" y="0"/>
                </a:lnTo>
                <a:lnTo>
                  <a:pt x="0" y="3980688"/>
                </a:lnTo>
                <a:close/>
              </a:path>
            </a:pathLst>
          </a:custGeom>
          <a:solidFill>
            <a:srgbClr val="FFFFFF"/>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3" name="object 3"/>
          <p:cNvSpPr txBox="1"/>
          <p:nvPr/>
        </p:nvSpPr>
        <p:spPr>
          <a:xfrm>
            <a:off x="7159752" y="1823370"/>
            <a:ext cx="1619726" cy="769620"/>
          </a:xfrm>
          <a:prstGeom prst="rect">
            <a:avLst/>
          </a:prstGeom>
        </p:spPr>
        <p:txBody>
          <a:bodyPr vert="horz" wrap="square" lIns="0" tIns="952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35731">
              <a:lnSpc>
                <a:spcPct val="100000"/>
              </a:lnSpc>
              <a:spcBef>
                <a:spcPts val="75"/>
              </a:spcBef>
            </a:pPr>
            <a:r>
              <a:rPr sz="1800" b="1" spc="-4" dirty="0">
                <a:solidFill>
                  <a:srgbClr val="009CDE"/>
                </a:solidFill>
                <a:latin typeface="Ebrima"/>
                <a:cs typeface="Ebrima"/>
              </a:rPr>
              <a:t>5.</a:t>
            </a:r>
            <a:endParaRPr sz="1800" dirty="0">
              <a:latin typeface="Ebrima"/>
              <a:cs typeface="Ebrima"/>
            </a:endParaRPr>
          </a:p>
          <a:p>
            <a:pPr marL="135731" marR="269558">
              <a:lnSpc>
                <a:spcPct val="120000"/>
              </a:lnSpc>
              <a:spcBef>
                <a:spcPts val="724"/>
              </a:spcBef>
            </a:pPr>
            <a:r>
              <a:rPr sz="1050" spc="-4" dirty="0">
                <a:uFill>
                  <a:solidFill>
                    <a:srgbClr val="000000"/>
                  </a:solidFill>
                </a:uFill>
                <a:latin typeface="Ebrima"/>
                <a:cs typeface="Ebrima"/>
              </a:rPr>
              <a:t>Recommend </a:t>
            </a:r>
            <a:r>
              <a:rPr sz="1050" dirty="0">
                <a:uFill>
                  <a:solidFill>
                    <a:srgbClr val="000000"/>
                  </a:solidFill>
                </a:uFill>
                <a:latin typeface="Ebrima"/>
                <a:cs typeface="Ebrima"/>
              </a:rPr>
              <a:t>pain </a:t>
            </a:r>
            <a:r>
              <a:rPr sz="1050" dirty="0">
                <a:latin typeface="Ebrima"/>
                <a:cs typeface="Ebrima"/>
              </a:rPr>
              <a:t> </a:t>
            </a:r>
            <a:r>
              <a:rPr sz="1050" spc="-4" dirty="0">
                <a:uFill>
                  <a:solidFill>
                    <a:srgbClr val="000000"/>
                  </a:solidFill>
                </a:uFill>
                <a:latin typeface="Ebrima"/>
                <a:cs typeface="Ebrima"/>
              </a:rPr>
              <a:t>mitigation</a:t>
            </a:r>
            <a:r>
              <a:rPr sz="1050" spc="-53" dirty="0">
                <a:uFill>
                  <a:solidFill>
                    <a:srgbClr val="000000"/>
                  </a:solidFill>
                </a:uFill>
                <a:latin typeface="Ebrima"/>
                <a:cs typeface="Ebrima"/>
              </a:rPr>
              <a:t> </a:t>
            </a:r>
            <a:r>
              <a:rPr sz="1050" dirty="0">
                <a:uFill>
                  <a:solidFill>
                    <a:srgbClr val="000000"/>
                  </a:solidFill>
                </a:uFill>
                <a:latin typeface="Ebrima"/>
                <a:cs typeface="Ebrima"/>
              </a:rPr>
              <a:t>strategies</a:t>
            </a:r>
            <a:endParaRPr sz="1050" dirty="0">
              <a:latin typeface="Ebrima"/>
              <a:cs typeface="Ebrima"/>
            </a:endParaRPr>
          </a:p>
        </p:txBody>
      </p:sp>
      <p:sp>
        <p:nvSpPr>
          <p:cNvPr id="4" name="object 4"/>
          <p:cNvSpPr/>
          <p:nvPr/>
        </p:nvSpPr>
        <p:spPr>
          <a:xfrm>
            <a:off x="8064866" y="3606560"/>
            <a:ext cx="586264" cy="748664"/>
          </a:xfrm>
          <a:custGeom>
            <a:avLst/>
            <a:gdLst/>
            <a:ahLst/>
            <a:cxnLst/>
            <a:rect l="l" t="t" r="r" b="b"/>
            <a:pathLst>
              <a:path w="781684" h="998220">
                <a:moveTo>
                  <a:pt x="737460" y="0"/>
                </a:moveTo>
                <a:lnTo>
                  <a:pt x="143661" y="0"/>
                </a:lnTo>
                <a:lnTo>
                  <a:pt x="137276" y="3198"/>
                </a:lnTo>
                <a:lnTo>
                  <a:pt x="135147" y="9594"/>
                </a:lnTo>
                <a:lnTo>
                  <a:pt x="2128" y="292143"/>
                </a:lnTo>
                <a:lnTo>
                  <a:pt x="0" y="297474"/>
                </a:lnTo>
                <a:lnTo>
                  <a:pt x="0" y="303870"/>
                </a:lnTo>
                <a:lnTo>
                  <a:pt x="3192" y="308135"/>
                </a:lnTo>
                <a:lnTo>
                  <a:pt x="6384" y="313465"/>
                </a:lnTo>
                <a:lnTo>
                  <a:pt x="11705" y="315597"/>
                </a:lnTo>
                <a:lnTo>
                  <a:pt x="190484" y="315597"/>
                </a:lnTo>
                <a:lnTo>
                  <a:pt x="68106" y="574657"/>
                </a:lnTo>
                <a:lnTo>
                  <a:pt x="65977" y="579987"/>
                </a:lnTo>
                <a:lnTo>
                  <a:pt x="65977" y="586384"/>
                </a:lnTo>
                <a:lnTo>
                  <a:pt x="69170" y="590648"/>
                </a:lnTo>
                <a:lnTo>
                  <a:pt x="72362" y="595979"/>
                </a:lnTo>
                <a:lnTo>
                  <a:pt x="77683" y="598111"/>
                </a:lnTo>
                <a:lnTo>
                  <a:pt x="227729" y="598111"/>
                </a:lnTo>
                <a:lnTo>
                  <a:pt x="133019" y="977640"/>
                </a:lnTo>
                <a:lnTo>
                  <a:pt x="130891" y="985103"/>
                </a:lnTo>
                <a:lnTo>
                  <a:pt x="134083" y="991499"/>
                </a:lnTo>
                <a:lnTo>
                  <a:pt x="143661" y="997896"/>
                </a:lnTo>
                <a:lnTo>
                  <a:pt x="152174" y="997896"/>
                </a:lnTo>
                <a:lnTo>
                  <a:pt x="156431" y="996830"/>
                </a:lnTo>
                <a:lnTo>
                  <a:pt x="159623" y="994697"/>
                </a:lnTo>
                <a:lnTo>
                  <a:pt x="229440" y="938193"/>
                </a:lnTo>
                <a:lnTo>
                  <a:pt x="177714" y="938193"/>
                </a:lnTo>
                <a:lnTo>
                  <a:pt x="264975" y="586384"/>
                </a:lnTo>
                <a:lnTo>
                  <a:pt x="266039" y="581053"/>
                </a:lnTo>
                <a:lnTo>
                  <a:pt x="264975" y="575723"/>
                </a:lnTo>
                <a:lnTo>
                  <a:pt x="261782" y="572525"/>
                </a:lnTo>
                <a:lnTo>
                  <a:pt x="258590" y="568260"/>
                </a:lnTo>
                <a:lnTo>
                  <a:pt x="254333" y="566128"/>
                </a:lnTo>
                <a:lnTo>
                  <a:pt x="109608" y="566128"/>
                </a:lnTo>
                <a:lnTo>
                  <a:pt x="231986" y="307069"/>
                </a:lnTo>
                <a:lnTo>
                  <a:pt x="234114" y="301738"/>
                </a:lnTo>
                <a:lnTo>
                  <a:pt x="234114" y="295342"/>
                </a:lnTo>
                <a:lnTo>
                  <a:pt x="230922" y="291077"/>
                </a:lnTo>
                <a:lnTo>
                  <a:pt x="227729" y="285747"/>
                </a:lnTo>
                <a:lnTo>
                  <a:pt x="222408" y="283615"/>
                </a:lnTo>
                <a:lnTo>
                  <a:pt x="42566" y="283615"/>
                </a:lnTo>
                <a:lnTo>
                  <a:pt x="159623" y="34114"/>
                </a:lnTo>
                <a:lnTo>
                  <a:pt x="741717" y="34114"/>
                </a:lnTo>
                <a:lnTo>
                  <a:pt x="747038" y="23453"/>
                </a:lnTo>
                <a:lnTo>
                  <a:pt x="749166" y="18123"/>
                </a:lnTo>
                <a:lnTo>
                  <a:pt x="749166" y="11726"/>
                </a:lnTo>
                <a:lnTo>
                  <a:pt x="745973" y="7462"/>
                </a:lnTo>
                <a:lnTo>
                  <a:pt x="742781" y="2132"/>
                </a:lnTo>
                <a:lnTo>
                  <a:pt x="737460" y="0"/>
                </a:lnTo>
                <a:close/>
              </a:path>
              <a:path w="781684" h="998220">
                <a:moveTo>
                  <a:pt x="741717" y="34114"/>
                </a:moveTo>
                <a:lnTo>
                  <a:pt x="704471" y="34114"/>
                </a:lnTo>
                <a:lnTo>
                  <a:pt x="584222" y="275086"/>
                </a:lnTo>
                <a:lnTo>
                  <a:pt x="582093" y="280416"/>
                </a:lnTo>
                <a:lnTo>
                  <a:pt x="582093" y="286813"/>
                </a:lnTo>
                <a:lnTo>
                  <a:pt x="585286" y="291077"/>
                </a:lnTo>
                <a:lnTo>
                  <a:pt x="588478" y="296408"/>
                </a:lnTo>
                <a:lnTo>
                  <a:pt x="593799" y="298540"/>
                </a:lnTo>
                <a:lnTo>
                  <a:pt x="726819" y="298540"/>
                </a:lnTo>
                <a:lnTo>
                  <a:pt x="487383" y="554401"/>
                </a:lnTo>
                <a:lnTo>
                  <a:pt x="483127" y="559731"/>
                </a:lnTo>
                <a:lnTo>
                  <a:pt x="482062" y="566128"/>
                </a:lnTo>
                <a:lnTo>
                  <a:pt x="486319" y="578921"/>
                </a:lnTo>
                <a:lnTo>
                  <a:pt x="492704" y="582119"/>
                </a:lnTo>
                <a:lnTo>
                  <a:pt x="618275" y="582119"/>
                </a:lnTo>
                <a:lnTo>
                  <a:pt x="177714" y="938193"/>
                </a:lnTo>
                <a:lnTo>
                  <a:pt x="229440" y="938193"/>
                </a:lnTo>
                <a:lnTo>
                  <a:pt x="679996" y="573591"/>
                </a:lnTo>
                <a:lnTo>
                  <a:pt x="682124" y="566128"/>
                </a:lnTo>
                <a:lnTo>
                  <a:pt x="677867" y="553335"/>
                </a:lnTo>
                <a:lnTo>
                  <a:pt x="671482" y="549071"/>
                </a:lnTo>
                <a:lnTo>
                  <a:pt x="536334" y="549071"/>
                </a:lnTo>
                <a:lnTo>
                  <a:pt x="775770" y="294275"/>
                </a:lnTo>
                <a:lnTo>
                  <a:pt x="780026" y="288945"/>
                </a:lnTo>
                <a:lnTo>
                  <a:pt x="781091" y="282548"/>
                </a:lnTo>
                <a:lnTo>
                  <a:pt x="776834" y="269755"/>
                </a:lnTo>
                <a:lnTo>
                  <a:pt x="770449" y="266557"/>
                </a:lnTo>
                <a:lnTo>
                  <a:pt x="625724" y="266557"/>
                </a:lnTo>
                <a:lnTo>
                  <a:pt x="741717" y="34114"/>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5" name="object 5"/>
          <p:cNvSpPr/>
          <p:nvPr/>
        </p:nvSpPr>
        <p:spPr>
          <a:xfrm>
            <a:off x="8269184" y="3830464"/>
            <a:ext cx="141446" cy="225743"/>
          </a:xfrm>
          <a:custGeom>
            <a:avLst/>
            <a:gdLst/>
            <a:ahLst/>
            <a:cxnLst/>
            <a:rect l="l" t="t" r="r" b="b"/>
            <a:pathLst>
              <a:path w="188595" h="300989">
                <a:moveTo>
                  <a:pt x="23411" y="188697"/>
                </a:moveTo>
                <a:lnTo>
                  <a:pt x="0" y="212151"/>
                </a:lnTo>
                <a:lnTo>
                  <a:pt x="83004" y="295306"/>
                </a:lnTo>
                <a:lnTo>
                  <a:pt x="85132" y="298504"/>
                </a:lnTo>
                <a:lnTo>
                  <a:pt x="89389" y="300636"/>
                </a:lnTo>
                <a:lnTo>
                  <a:pt x="97902" y="300636"/>
                </a:lnTo>
                <a:lnTo>
                  <a:pt x="102159" y="298504"/>
                </a:lnTo>
                <a:lnTo>
                  <a:pt x="157495" y="243068"/>
                </a:lnTo>
                <a:lnTo>
                  <a:pt x="77683" y="243068"/>
                </a:lnTo>
                <a:lnTo>
                  <a:pt x="23411" y="188697"/>
                </a:lnTo>
                <a:close/>
              </a:path>
              <a:path w="188595" h="300989">
                <a:moveTo>
                  <a:pt x="110672" y="0"/>
                </a:moveTo>
                <a:lnTo>
                  <a:pt x="77683" y="0"/>
                </a:lnTo>
                <a:lnTo>
                  <a:pt x="77683" y="243068"/>
                </a:lnTo>
                <a:lnTo>
                  <a:pt x="110672" y="243068"/>
                </a:lnTo>
                <a:lnTo>
                  <a:pt x="110672" y="0"/>
                </a:lnTo>
                <a:close/>
              </a:path>
              <a:path w="188595" h="300989">
                <a:moveTo>
                  <a:pt x="164944" y="188697"/>
                </a:moveTo>
                <a:lnTo>
                  <a:pt x="110672" y="243068"/>
                </a:lnTo>
                <a:lnTo>
                  <a:pt x="157495" y="243068"/>
                </a:lnTo>
                <a:lnTo>
                  <a:pt x="188355" y="212151"/>
                </a:lnTo>
                <a:lnTo>
                  <a:pt x="164944" y="188697"/>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6" name="object 6"/>
          <p:cNvSpPr/>
          <p:nvPr/>
        </p:nvSpPr>
        <p:spPr>
          <a:xfrm>
            <a:off x="8326648" y="3780892"/>
            <a:ext cx="24765" cy="25241"/>
          </a:xfrm>
          <a:custGeom>
            <a:avLst/>
            <a:gdLst/>
            <a:ahLst/>
            <a:cxnLst/>
            <a:rect l="l" t="t" r="r" b="b"/>
            <a:pathLst>
              <a:path w="33020" h="33654">
                <a:moveTo>
                  <a:pt x="0" y="33048"/>
                </a:moveTo>
                <a:lnTo>
                  <a:pt x="32988" y="33048"/>
                </a:lnTo>
                <a:lnTo>
                  <a:pt x="32988" y="0"/>
                </a:lnTo>
                <a:lnTo>
                  <a:pt x="0" y="0"/>
                </a:lnTo>
                <a:lnTo>
                  <a:pt x="0" y="33048"/>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7" name="object 7"/>
          <p:cNvSpPr/>
          <p:nvPr/>
        </p:nvSpPr>
        <p:spPr>
          <a:xfrm>
            <a:off x="8326648" y="3731319"/>
            <a:ext cx="24765" cy="25241"/>
          </a:xfrm>
          <a:custGeom>
            <a:avLst/>
            <a:gdLst/>
            <a:ahLst/>
            <a:cxnLst/>
            <a:rect l="l" t="t" r="r" b="b"/>
            <a:pathLst>
              <a:path w="33020" h="33654">
                <a:moveTo>
                  <a:pt x="0" y="33048"/>
                </a:moveTo>
                <a:lnTo>
                  <a:pt x="32988" y="33048"/>
                </a:lnTo>
                <a:lnTo>
                  <a:pt x="32988" y="0"/>
                </a:lnTo>
                <a:lnTo>
                  <a:pt x="0" y="0"/>
                </a:lnTo>
                <a:lnTo>
                  <a:pt x="0" y="33048"/>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8" name="object 8"/>
          <p:cNvSpPr/>
          <p:nvPr/>
        </p:nvSpPr>
        <p:spPr>
          <a:xfrm>
            <a:off x="8326648" y="3680920"/>
            <a:ext cx="24765" cy="25241"/>
          </a:xfrm>
          <a:custGeom>
            <a:avLst/>
            <a:gdLst/>
            <a:ahLst/>
            <a:cxnLst/>
            <a:rect l="l" t="t" r="r" b="b"/>
            <a:pathLst>
              <a:path w="33020" h="33654">
                <a:moveTo>
                  <a:pt x="0" y="33048"/>
                </a:moveTo>
                <a:lnTo>
                  <a:pt x="32988" y="33048"/>
                </a:lnTo>
                <a:lnTo>
                  <a:pt x="32988" y="0"/>
                </a:lnTo>
                <a:lnTo>
                  <a:pt x="0" y="0"/>
                </a:lnTo>
                <a:lnTo>
                  <a:pt x="0" y="33048"/>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9" name="object 9"/>
          <p:cNvSpPr/>
          <p:nvPr/>
        </p:nvSpPr>
        <p:spPr>
          <a:xfrm>
            <a:off x="360045" y="1560196"/>
            <a:ext cx="1619726" cy="2985611"/>
          </a:xfrm>
          <a:custGeom>
            <a:avLst/>
            <a:gdLst/>
            <a:ahLst/>
            <a:cxnLst/>
            <a:rect l="l" t="t" r="r" b="b"/>
            <a:pathLst>
              <a:path w="2159635" h="3980815">
                <a:moveTo>
                  <a:pt x="0" y="3980688"/>
                </a:moveTo>
                <a:lnTo>
                  <a:pt x="2159507" y="3980688"/>
                </a:lnTo>
                <a:lnTo>
                  <a:pt x="2159507" y="0"/>
                </a:lnTo>
                <a:lnTo>
                  <a:pt x="0" y="0"/>
                </a:lnTo>
                <a:lnTo>
                  <a:pt x="0" y="3980688"/>
                </a:lnTo>
                <a:close/>
              </a:path>
            </a:pathLst>
          </a:custGeom>
          <a:solidFill>
            <a:srgbClr val="FFFFFF"/>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0" name="object 10"/>
          <p:cNvSpPr txBox="1"/>
          <p:nvPr/>
        </p:nvSpPr>
        <p:spPr>
          <a:xfrm>
            <a:off x="360045" y="1823370"/>
            <a:ext cx="1619726" cy="1345883"/>
          </a:xfrm>
          <a:prstGeom prst="rect">
            <a:avLst/>
          </a:prstGeom>
        </p:spPr>
        <p:txBody>
          <a:bodyPr vert="horz" wrap="square" lIns="0" tIns="952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34779">
              <a:lnSpc>
                <a:spcPct val="100000"/>
              </a:lnSpc>
              <a:spcBef>
                <a:spcPts val="75"/>
              </a:spcBef>
            </a:pPr>
            <a:r>
              <a:rPr sz="1800" b="1" spc="-4" dirty="0">
                <a:solidFill>
                  <a:srgbClr val="009CDE"/>
                </a:solidFill>
                <a:latin typeface="Ebrima"/>
                <a:cs typeface="Ebrima"/>
              </a:rPr>
              <a:t>1.</a:t>
            </a:r>
            <a:endParaRPr sz="1800" dirty="0">
              <a:latin typeface="Ebrima"/>
              <a:cs typeface="Ebrima"/>
            </a:endParaRPr>
          </a:p>
          <a:p>
            <a:pPr marL="134779" marR="73343">
              <a:lnSpc>
                <a:spcPct val="120000"/>
              </a:lnSpc>
              <a:spcBef>
                <a:spcPts val="724"/>
              </a:spcBef>
            </a:pPr>
            <a:r>
              <a:rPr sz="1050" dirty="0">
                <a:latin typeface="Ebrima"/>
                <a:cs typeface="Ebrima"/>
              </a:rPr>
              <a:t>Provide reassurance</a:t>
            </a:r>
            <a:r>
              <a:rPr sz="1050" spc="-60" dirty="0">
                <a:latin typeface="Ebrima"/>
                <a:cs typeface="Ebrima"/>
              </a:rPr>
              <a:t> </a:t>
            </a:r>
            <a:r>
              <a:rPr sz="1050" dirty="0">
                <a:latin typeface="Ebrima"/>
                <a:cs typeface="Ebrima"/>
              </a:rPr>
              <a:t>the  </a:t>
            </a:r>
            <a:r>
              <a:rPr sz="1050" spc="-4" dirty="0">
                <a:latin typeface="Ebrima"/>
                <a:cs typeface="Ebrima"/>
              </a:rPr>
              <a:t>COVID-19 </a:t>
            </a:r>
            <a:r>
              <a:rPr sz="1050" dirty="0">
                <a:latin typeface="Ebrima"/>
                <a:cs typeface="Ebrima"/>
              </a:rPr>
              <a:t>vaccine </a:t>
            </a:r>
            <a:r>
              <a:rPr sz="1050" spc="-4" dirty="0">
                <a:latin typeface="Ebrima"/>
                <a:cs typeface="Ebrima"/>
              </a:rPr>
              <a:t>is  </a:t>
            </a:r>
            <a:r>
              <a:rPr sz="1050" dirty="0">
                <a:latin typeface="Ebrima"/>
                <a:cs typeface="Ebrima"/>
              </a:rPr>
              <a:t>safe and effective,  providing protection  against</a:t>
            </a:r>
            <a:r>
              <a:rPr sz="1050" spc="-23" dirty="0">
                <a:latin typeface="Ebrima"/>
                <a:cs typeface="Ebrima"/>
              </a:rPr>
              <a:t> </a:t>
            </a:r>
            <a:r>
              <a:rPr sz="1050" dirty="0">
                <a:latin typeface="Ebrima"/>
                <a:cs typeface="Ebrima"/>
              </a:rPr>
              <a:t>coronavirus.</a:t>
            </a:r>
          </a:p>
        </p:txBody>
      </p:sp>
      <p:sp>
        <p:nvSpPr>
          <p:cNvPr id="11" name="object 11"/>
          <p:cNvSpPr/>
          <p:nvPr/>
        </p:nvSpPr>
        <p:spPr>
          <a:xfrm>
            <a:off x="1144861" y="3669085"/>
            <a:ext cx="707231" cy="703898"/>
          </a:xfrm>
          <a:custGeom>
            <a:avLst/>
            <a:gdLst/>
            <a:ahLst/>
            <a:cxnLst/>
            <a:rect l="l" t="t" r="r" b="b"/>
            <a:pathLst>
              <a:path w="942975" h="938529">
                <a:moveTo>
                  <a:pt x="603460" y="49274"/>
                </a:moveTo>
                <a:lnTo>
                  <a:pt x="595411" y="51202"/>
                </a:lnTo>
                <a:lnTo>
                  <a:pt x="588101" y="56283"/>
                </a:lnTo>
                <a:lnTo>
                  <a:pt x="583028" y="63888"/>
                </a:lnTo>
                <a:lnTo>
                  <a:pt x="581337" y="72545"/>
                </a:lnTo>
                <a:lnTo>
                  <a:pt x="583028" y="81201"/>
                </a:lnTo>
                <a:lnTo>
                  <a:pt x="588101" y="88806"/>
                </a:lnTo>
                <a:lnTo>
                  <a:pt x="620792" y="121235"/>
                </a:lnTo>
                <a:lnTo>
                  <a:pt x="252538" y="487601"/>
                </a:lnTo>
                <a:lnTo>
                  <a:pt x="239286" y="510690"/>
                </a:lnTo>
                <a:lnTo>
                  <a:pt x="235222" y="536194"/>
                </a:lnTo>
                <a:lnTo>
                  <a:pt x="240663" y="561487"/>
                </a:lnTo>
                <a:lnTo>
                  <a:pt x="255929" y="583945"/>
                </a:lnTo>
                <a:lnTo>
                  <a:pt x="187222" y="652289"/>
                </a:lnTo>
                <a:lnTo>
                  <a:pt x="178390" y="667782"/>
                </a:lnTo>
                <a:lnTo>
                  <a:pt x="175681" y="684639"/>
                </a:lnTo>
                <a:lnTo>
                  <a:pt x="179306" y="701286"/>
                </a:lnTo>
                <a:lnTo>
                  <a:pt x="189476" y="716148"/>
                </a:lnTo>
                <a:lnTo>
                  <a:pt x="4790" y="899882"/>
                </a:lnTo>
                <a:lnTo>
                  <a:pt x="1021" y="907777"/>
                </a:lnTo>
                <a:lnTo>
                  <a:pt x="0" y="915985"/>
                </a:lnTo>
                <a:lnTo>
                  <a:pt x="1937" y="923983"/>
                </a:lnTo>
                <a:lnTo>
                  <a:pt x="7045" y="931246"/>
                </a:lnTo>
                <a:lnTo>
                  <a:pt x="14681" y="936288"/>
                </a:lnTo>
                <a:lnTo>
                  <a:pt x="23372" y="937968"/>
                </a:lnTo>
                <a:lnTo>
                  <a:pt x="32063" y="936288"/>
                </a:lnTo>
                <a:lnTo>
                  <a:pt x="39699" y="931246"/>
                </a:lnTo>
                <a:lnTo>
                  <a:pt x="222130" y="749755"/>
                </a:lnTo>
                <a:lnTo>
                  <a:pt x="288527" y="749755"/>
                </a:lnTo>
                <a:lnTo>
                  <a:pt x="322341" y="716148"/>
                </a:lnTo>
                <a:lnTo>
                  <a:pt x="255929" y="716148"/>
                </a:lnTo>
                <a:lnTo>
                  <a:pt x="223257" y="683653"/>
                </a:lnTo>
                <a:lnTo>
                  <a:pt x="289654" y="617561"/>
                </a:lnTo>
                <a:lnTo>
                  <a:pt x="356104" y="617561"/>
                </a:lnTo>
                <a:lnTo>
                  <a:pt x="289654" y="551460"/>
                </a:lnTo>
                <a:lnTo>
                  <a:pt x="287493" y="549217"/>
                </a:lnTo>
                <a:lnTo>
                  <a:pt x="286366" y="546974"/>
                </a:lnTo>
                <a:lnTo>
                  <a:pt x="283405" y="539745"/>
                </a:lnTo>
                <a:lnTo>
                  <a:pt x="282972" y="531992"/>
                </a:lnTo>
                <a:lnTo>
                  <a:pt x="285058" y="524447"/>
                </a:lnTo>
                <a:lnTo>
                  <a:pt x="289654" y="517844"/>
                </a:lnTo>
                <a:lnTo>
                  <a:pt x="654610" y="154879"/>
                </a:lnTo>
                <a:lnTo>
                  <a:pt x="721026" y="154879"/>
                </a:lnTo>
                <a:lnTo>
                  <a:pt x="619665" y="54040"/>
                </a:lnTo>
                <a:lnTo>
                  <a:pt x="611721" y="50290"/>
                </a:lnTo>
                <a:lnTo>
                  <a:pt x="603460" y="49274"/>
                </a:lnTo>
                <a:close/>
              </a:path>
              <a:path w="942975" h="938529">
                <a:moveTo>
                  <a:pt x="288527" y="749755"/>
                </a:moveTo>
                <a:lnTo>
                  <a:pt x="222130" y="749755"/>
                </a:lnTo>
                <a:lnTo>
                  <a:pt x="224384" y="751998"/>
                </a:lnTo>
                <a:lnTo>
                  <a:pt x="239960" y="760784"/>
                </a:lnTo>
                <a:lnTo>
                  <a:pt x="256906" y="763479"/>
                </a:lnTo>
                <a:lnTo>
                  <a:pt x="273627" y="759872"/>
                </a:lnTo>
                <a:lnTo>
                  <a:pt x="288527" y="749755"/>
                </a:lnTo>
                <a:close/>
              </a:path>
              <a:path w="942975" h="938529">
                <a:moveTo>
                  <a:pt x="356104" y="617561"/>
                </a:moveTo>
                <a:lnTo>
                  <a:pt x="289654" y="617561"/>
                </a:lnTo>
                <a:lnTo>
                  <a:pt x="322345" y="650047"/>
                </a:lnTo>
                <a:lnTo>
                  <a:pt x="255929" y="716148"/>
                </a:lnTo>
                <a:lnTo>
                  <a:pt x="322341" y="716148"/>
                </a:lnTo>
                <a:lnTo>
                  <a:pt x="355036" y="683653"/>
                </a:lnTo>
                <a:lnTo>
                  <a:pt x="455270" y="683653"/>
                </a:lnTo>
                <a:lnTo>
                  <a:pt x="482012" y="657049"/>
                </a:lnTo>
                <a:lnTo>
                  <a:pt x="404120" y="657049"/>
                </a:lnTo>
                <a:lnTo>
                  <a:pt x="396070" y="655123"/>
                </a:lnTo>
                <a:lnTo>
                  <a:pt x="388760" y="650047"/>
                </a:lnTo>
                <a:lnTo>
                  <a:pt x="356104" y="617561"/>
                </a:lnTo>
                <a:close/>
              </a:path>
              <a:path w="942975" h="938529">
                <a:moveTo>
                  <a:pt x="455270" y="683653"/>
                </a:moveTo>
                <a:lnTo>
                  <a:pt x="355036" y="683653"/>
                </a:lnTo>
                <a:lnTo>
                  <a:pt x="358418" y="687018"/>
                </a:lnTo>
                <a:lnTo>
                  <a:pt x="381596" y="700197"/>
                </a:lnTo>
                <a:lnTo>
                  <a:pt x="407231" y="704239"/>
                </a:lnTo>
                <a:lnTo>
                  <a:pt x="432673" y="698830"/>
                </a:lnTo>
                <a:lnTo>
                  <a:pt x="455270" y="683653"/>
                </a:lnTo>
                <a:close/>
              </a:path>
              <a:path w="942975" h="938529">
                <a:moveTo>
                  <a:pt x="421029" y="528769"/>
                </a:moveTo>
                <a:lnTo>
                  <a:pt x="412979" y="530696"/>
                </a:lnTo>
                <a:lnTo>
                  <a:pt x="405670" y="535778"/>
                </a:lnTo>
                <a:lnTo>
                  <a:pt x="400597" y="543374"/>
                </a:lnTo>
                <a:lnTo>
                  <a:pt x="398906" y="552021"/>
                </a:lnTo>
                <a:lnTo>
                  <a:pt x="400597" y="560667"/>
                </a:lnTo>
                <a:lnTo>
                  <a:pt x="405670" y="568263"/>
                </a:lnTo>
                <a:lnTo>
                  <a:pt x="455270" y="617561"/>
                </a:lnTo>
                <a:lnTo>
                  <a:pt x="420324" y="652289"/>
                </a:lnTo>
                <a:lnTo>
                  <a:pt x="412380" y="656034"/>
                </a:lnTo>
                <a:lnTo>
                  <a:pt x="404120" y="657049"/>
                </a:lnTo>
                <a:lnTo>
                  <a:pt x="482012" y="657049"/>
                </a:lnTo>
                <a:lnTo>
                  <a:pt x="554367" y="585067"/>
                </a:lnTo>
                <a:lnTo>
                  <a:pt x="488994" y="585067"/>
                </a:lnTo>
                <a:lnTo>
                  <a:pt x="437233" y="533535"/>
                </a:lnTo>
                <a:lnTo>
                  <a:pt x="429290" y="529785"/>
                </a:lnTo>
                <a:lnTo>
                  <a:pt x="421029" y="528769"/>
                </a:lnTo>
                <a:close/>
              </a:path>
              <a:path w="942975" h="938529">
                <a:moveTo>
                  <a:pt x="537045" y="479478"/>
                </a:moveTo>
                <a:lnTo>
                  <a:pt x="528995" y="481403"/>
                </a:lnTo>
                <a:lnTo>
                  <a:pt x="521685" y="486480"/>
                </a:lnTo>
                <a:lnTo>
                  <a:pt x="516613" y="494076"/>
                </a:lnTo>
                <a:lnTo>
                  <a:pt x="514922" y="502723"/>
                </a:lnTo>
                <a:lnTo>
                  <a:pt x="516613" y="511369"/>
                </a:lnTo>
                <a:lnTo>
                  <a:pt x="521685" y="518965"/>
                </a:lnTo>
                <a:lnTo>
                  <a:pt x="538595" y="535778"/>
                </a:lnTo>
                <a:lnTo>
                  <a:pt x="488994" y="585067"/>
                </a:lnTo>
                <a:lnTo>
                  <a:pt x="554367" y="585067"/>
                </a:lnTo>
                <a:lnTo>
                  <a:pt x="636574" y="503283"/>
                </a:lnTo>
                <a:lnTo>
                  <a:pt x="572319" y="503283"/>
                </a:lnTo>
                <a:lnTo>
                  <a:pt x="553249" y="484237"/>
                </a:lnTo>
                <a:lnTo>
                  <a:pt x="545305" y="480492"/>
                </a:lnTo>
                <a:lnTo>
                  <a:pt x="537045" y="479478"/>
                </a:lnTo>
                <a:close/>
              </a:path>
              <a:path w="942975" h="938529">
                <a:moveTo>
                  <a:pt x="587678" y="365201"/>
                </a:moveTo>
                <a:lnTo>
                  <a:pt x="579629" y="367126"/>
                </a:lnTo>
                <a:lnTo>
                  <a:pt x="572319" y="372202"/>
                </a:lnTo>
                <a:lnTo>
                  <a:pt x="567299" y="379800"/>
                </a:lnTo>
                <a:lnTo>
                  <a:pt x="565626" y="388449"/>
                </a:lnTo>
                <a:lnTo>
                  <a:pt x="567299" y="397099"/>
                </a:lnTo>
                <a:lnTo>
                  <a:pt x="572319" y="404697"/>
                </a:lnTo>
                <a:lnTo>
                  <a:pt x="621919" y="453985"/>
                </a:lnTo>
                <a:lnTo>
                  <a:pt x="572319" y="503283"/>
                </a:lnTo>
                <a:lnTo>
                  <a:pt x="636574" y="503283"/>
                </a:lnTo>
                <a:lnTo>
                  <a:pt x="718781" y="421500"/>
                </a:lnTo>
                <a:lnTo>
                  <a:pt x="655738" y="421500"/>
                </a:lnTo>
                <a:lnTo>
                  <a:pt x="603883" y="369968"/>
                </a:lnTo>
                <a:lnTo>
                  <a:pt x="595939" y="366218"/>
                </a:lnTo>
                <a:lnTo>
                  <a:pt x="587678" y="365201"/>
                </a:lnTo>
                <a:close/>
              </a:path>
              <a:path w="942975" h="938529">
                <a:moveTo>
                  <a:pt x="703694" y="315911"/>
                </a:moveTo>
                <a:lnTo>
                  <a:pt x="695645" y="317837"/>
                </a:lnTo>
                <a:lnTo>
                  <a:pt x="688335" y="322913"/>
                </a:lnTo>
                <a:lnTo>
                  <a:pt x="683262" y="330510"/>
                </a:lnTo>
                <a:lnTo>
                  <a:pt x="681571" y="339156"/>
                </a:lnTo>
                <a:lnTo>
                  <a:pt x="683262" y="347802"/>
                </a:lnTo>
                <a:lnTo>
                  <a:pt x="688335" y="355399"/>
                </a:lnTo>
                <a:lnTo>
                  <a:pt x="705244" y="372202"/>
                </a:lnTo>
                <a:lnTo>
                  <a:pt x="655738" y="421500"/>
                </a:lnTo>
                <a:lnTo>
                  <a:pt x="718781" y="421500"/>
                </a:lnTo>
                <a:lnTo>
                  <a:pt x="800988" y="339717"/>
                </a:lnTo>
                <a:lnTo>
                  <a:pt x="739062" y="339717"/>
                </a:lnTo>
                <a:lnTo>
                  <a:pt x="719899" y="320670"/>
                </a:lnTo>
                <a:lnTo>
                  <a:pt x="711955" y="316926"/>
                </a:lnTo>
                <a:lnTo>
                  <a:pt x="703694" y="315911"/>
                </a:lnTo>
                <a:close/>
              </a:path>
              <a:path w="942975" h="938529">
                <a:moveTo>
                  <a:pt x="886548" y="320670"/>
                </a:moveTo>
                <a:lnTo>
                  <a:pt x="820133" y="320670"/>
                </a:lnTo>
                <a:lnTo>
                  <a:pt x="854984" y="355399"/>
                </a:lnTo>
                <a:lnTo>
                  <a:pt x="862928" y="359143"/>
                </a:lnTo>
                <a:lnTo>
                  <a:pt x="871189" y="360158"/>
                </a:lnTo>
                <a:lnTo>
                  <a:pt x="879238" y="358232"/>
                </a:lnTo>
                <a:lnTo>
                  <a:pt x="886548" y="353156"/>
                </a:lnTo>
                <a:lnTo>
                  <a:pt x="891621" y="345559"/>
                </a:lnTo>
                <a:lnTo>
                  <a:pt x="893312" y="336913"/>
                </a:lnTo>
                <a:lnTo>
                  <a:pt x="891621" y="328267"/>
                </a:lnTo>
                <a:lnTo>
                  <a:pt x="886548" y="320670"/>
                </a:lnTo>
                <a:close/>
              </a:path>
              <a:path w="942975" h="938529">
                <a:moveTo>
                  <a:pt x="721026" y="154879"/>
                </a:moveTo>
                <a:lnTo>
                  <a:pt x="654610" y="154879"/>
                </a:lnTo>
                <a:lnTo>
                  <a:pt x="787441" y="287064"/>
                </a:lnTo>
                <a:lnTo>
                  <a:pt x="739062" y="339717"/>
                </a:lnTo>
                <a:lnTo>
                  <a:pt x="800988" y="339717"/>
                </a:lnTo>
                <a:lnTo>
                  <a:pt x="820133" y="320670"/>
                </a:lnTo>
                <a:lnTo>
                  <a:pt x="886548" y="320670"/>
                </a:lnTo>
                <a:lnTo>
                  <a:pt x="769405" y="204131"/>
                </a:lnTo>
                <a:lnTo>
                  <a:pt x="802048" y="171701"/>
                </a:lnTo>
                <a:lnTo>
                  <a:pt x="737935" y="171701"/>
                </a:lnTo>
                <a:lnTo>
                  <a:pt x="721026" y="154879"/>
                </a:lnTo>
                <a:close/>
              </a:path>
              <a:path w="942975" h="938529">
                <a:moveTo>
                  <a:pt x="902482" y="138057"/>
                </a:moveTo>
                <a:lnTo>
                  <a:pt x="835914" y="138057"/>
                </a:lnTo>
                <a:lnTo>
                  <a:pt x="904585" y="206374"/>
                </a:lnTo>
                <a:lnTo>
                  <a:pt x="912527" y="210124"/>
                </a:lnTo>
                <a:lnTo>
                  <a:pt x="920777" y="211140"/>
                </a:lnTo>
                <a:lnTo>
                  <a:pt x="928799" y="209212"/>
                </a:lnTo>
                <a:lnTo>
                  <a:pt x="936054" y="204131"/>
                </a:lnTo>
                <a:lnTo>
                  <a:pt x="941127" y="196540"/>
                </a:lnTo>
                <a:lnTo>
                  <a:pt x="942818" y="187916"/>
                </a:lnTo>
                <a:lnTo>
                  <a:pt x="941127" y="179292"/>
                </a:lnTo>
                <a:lnTo>
                  <a:pt x="936054" y="171701"/>
                </a:lnTo>
                <a:lnTo>
                  <a:pt x="902482" y="138057"/>
                </a:lnTo>
                <a:close/>
              </a:path>
              <a:path w="942975" h="938529">
                <a:moveTo>
                  <a:pt x="753247" y="0"/>
                </a:moveTo>
                <a:lnTo>
                  <a:pt x="745230" y="1910"/>
                </a:lnTo>
                <a:lnTo>
                  <a:pt x="737935" y="6939"/>
                </a:lnTo>
                <a:lnTo>
                  <a:pt x="732862" y="14544"/>
                </a:lnTo>
                <a:lnTo>
                  <a:pt x="731171" y="23200"/>
                </a:lnTo>
                <a:lnTo>
                  <a:pt x="732862" y="31856"/>
                </a:lnTo>
                <a:lnTo>
                  <a:pt x="737935" y="39461"/>
                </a:lnTo>
                <a:lnTo>
                  <a:pt x="804351" y="105535"/>
                </a:lnTo>
                <a:lnTo>
                  <a:pt x="737935" y="171701"/>
                </a:lnTo>
                <a:lnTo>
                  <a:pt x="802048" y="171701"/>
                </a:lnTo>
                <a:lnTo>
                  <a:pt x="835914" y="138057"/>
                </a:lnTo>
                <a:lnTo>
                  <a:pt x="902482" y="138057"/>
                </a:lnTo>
                <a:lnTo>
                  <a:pt x="769405" y="4696"/>
                </a:lnTo>
                <a:lnTo>
                  <a:pt x="761476" y="998"/>
                </a:lnTo>
                <a:lnTo>
                  <a:pt x="753247" y="0"/>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2" name="object 12"/>
          <p:cNvSpPr/>
          <p:nvPr/>
        </p:nvSpPr>
        <p:spPr>
          <a:xfrm>
            <a:off x="1172944" y="3608753"/>
            <a:ext cx="279083" cy="277654"/>
          </a:xfrm>
          <a:custGeom>
            <a:avLst/>
            <a:gdLst/>
            <a:ahLst/>
            <a:cxnLst/>
            <a:rect l="l" t="t" r="r" b="b"/>
            <a:pathLst>
              <a:path w="372110" h="370204">
                <a:moveTo>
                  <a:pt x="185813" y="0"/>
                </a:moveTo>
                <a:lnTo>
                  <a:pt x="136466" y="6612"/>
                </a:lnTo>
                <a:lnTo>
                  <a:pt x="92093" y="25267"/>
                </a:lnTo>
                <a:lnTo>
                  <a:pt x="54476" y="54192"/>
                </a:lnTo>
                <a:lnTo>
                  <a:pt x="25400" y="91614"/>
                </a:lnTo>
                <a:lnTo>
                  <a:pt x="6647" y="135759"/>
                </a:lnTo>
                <a:lnTo>
                  <a:pt x="0" y="184855"/>
                </a:lnTo>
                <a:lnTo>
                  <a:pt x="6647" y="233953"/>
                </a:lnTo>
                <a:lnTo>
                  <a:pt x="25400" y="278104"/>
                </a:lnTo>
                <a:lnTo>
                  <a:pt x="54476" y="315533"/>
                </a:lnTo>
                <a:lnTo>
                  <a:pt x="92093" y="344464"/>
                </a:lnTo>
                <a:lnTo>
                  <a:pt x="136466" y="363125"/>
                </a:lnTo>
                <a:lnTo>
                  <a:pt x="185813" y="369739"/>
                </a:lnTo>
                <a:lnTo>
                  <a:pt x="235155" y="363125"/>
                </a:lnTo>
                <a:lnTo>
                  <a:pt x="279524" y="344464"/>
                </a:lnTo>
                <a:lnTo>
                  <a:pt x="317136" y="315533"/>
                </a:lnTo>
                <a:lnTo>
                  <a:pt x="342927" y="282330"/>
                </a:lnTo>
                <a:lnTo>
                  <a:pt x="166668" y="282330"/>
                </a:lnTo>
                <a:lnTo>
                  <a:pt x="162168" y="281209"/>
                </a:lnTo>
                <a:lnTo>
                  <a:pt x="159913" y="277844"/>
                </a:lnTo>
                <a:lnTo>
                  <a:pt x="79961" y="198313"/>
                </a:lnTo>
                <a:lnTo>
                  <a:pt x="79961" y="189341"/>
                </a:lnTo>
                <a:lnTo>
                  <a:pt x="85588" y="182612"/>
                </a:lnTo>
                <a:lnTo>
                  <a:pt x="91215" y="177005"/>
                </a:lnTo>
                <a:lnTo>
                  <a:pt x="211289" y="177005"/>
                </a:lnTo>
                <a:lnTo>
                  <a:pt x="263482" y="94110"/>
                </a:lnTo>
                <a:lnTo>
                  <a:pt x="265737" y="90745"/>
                </a:lnTo>
                <a:lnTo>
                  <a:pt x="274755" y="88502"/>
                </a:lnTo>
                <a:lnTo>
                  <a:pt x="281519" y="86259"/>
                </a:lnTo>
                <a:lnTo>
                  <a:pt x="342049" y="86259"/>
                </a:lnTo>
                <a:lnTo>
                  <a:pt x="317136" y="54192"/>
                </a:lnTo>
                <a:lnTo>
                  <a:pt x="279524" y="25267"/>
                </a:lnTo>
                <a:lnTo>
                  <a:pt x="235155" y="6612"/>
                </a:lnTo>
                <a:lnTo>
                  <a:pt x="185813" y="0"/>
                </a:lnTo>
                <a:close/>
              </a:path>
              <a:path w="372110" h="370204">
                <a:moveTo>
                  <a:pt x="342049" y="86259"/>
                </a:moveTo>
                <a:lnTo>
                  <a:pt x="281519" y="86259"/>
                </a:lnTo>
                <a:lnTo>
                  <a:pt x="280391" y="87381"/>
                </a:lnTo>
                <a:lnTo>
                  <a:pt x="290537" y="94110"/>
                </a:lnTo>
                <a:lnTo>
                  <a:pt x="291664" y="103081"/>
                </a:lnTo>
                <a:lnTo>
                  <a:pt x="287155" y="109810"/>
                </a:lnTo>
                <a:lnTo>
                  <a:pt x="182431" y="275601"/>
                </a:lnTo>
                <a:lnTo>
                  <a:pt x="180186" y="278966"/>
                </a:lnTo>
                <a:lnTo>
                  <a:pt x="175677" y="281209"/>
                </a:lnTo>
                <a:lnTo>
                  <a:pt x="171177" y="282330"/>
                </a:lnTo>
                <a:lnTo>
                  <a:pt x="342927" y="282330"/>
                </a:lnTo>
                <a:lnTo>
                  <a:pt x="346209" y="278104"/>
                </a:lnTo>
                <a:lnTo>
                  <a:pt x="364960" y="233953"/>
                </a:lnTo>
                <a:lnTo>
                  <a:pt x="371607" y="184855"/>
                </a:lnTo>
                <a:lnTo>
                  <a:pt x="364960" y="135759"/>
                </a:lnTo>
                <a:lnTo>
                  <a:pt x="346209" y="91614"/>
                </a:lnTo>
                <a:lnTo>
                  <a:pt x="342049" y="86259"/>
                </a:lnTo>
                <a:close/>
              </a:path>
              <a:path w="372110" h="370204">
                <a:moveTo>
                  <a:pt x="211289" y="177005"/>
                </a:moveTo>
                <a:lnTo>
                  <a:pt x="95724" y="177005"/>
                </a:lnTo>
                <a:lnTo>
                  <a:pt x="101351" y="182612"/>
                </a:lnTo>
                <a:lnTo>
                  <a:pt x="168922" y="244293"/>
                </a:lnTo>
                <a:lnTo>
                  <a:pt x="211289" y="177005"/>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3" name="object 13"/>
          <p:cNvSpPr/>
          <p:nvPr/>
        </p:nvSpPr>
        <p:spPr>
          <a:xfrm>
            <a:off x="2059686" y="1560196"/>
            <a:ext cx="1621155" cy="2985611"/>
          </a:xfrm>
          <a:custGeom>
            <a:avLst/>
            <a:gdLst/>
            <a:ahLst/>
            <a:cxnLst/>
            <a:rect l="l" t="t" r="r" b="b"/>
            <a:pathLst>
              <a:path w="2161540" h="3980815">
                <a:moveTo>
                  <a:pt x="0" y="3980688"/>
                </a:moveTo>
                <a:lnTo>
                  <a:pt x="2161031" y="3980688"/>
                </a:lnTo>
                <a:lnTo>
                  <a:pt x="2161031" y="0"/>
                </a:lnTo>
                <a:lnTo>
                  <a:pt x="0" y="0"/>
                </a:lnTo>
                <a:lnTo>
                  <a:pt x="0" y="3980688"/>
                </a:lnTo>
                <a:close/>
              </a:path>
            </a:pathLst>
          </a:custGeom>
          <a:solidFill>
            <a:srgbClr val="FFFFFF"/>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4" name="object 14"/>
          <p:cNvSpPr txBox="1"/>
          <p:nvPr/>
        </p:nvSpPr>
        <p:spPr>
          <a:xfrm>
            <a:off x="2059686" y="1823370"/>
            <a:ext cx="1621155" cy="1167765"/>
          </a:xfrm>
          <a:prstGeom prst="rect">
            <a:avLst/>
          </a:prstGeom>
        </p:spPr>
        <p:txBody>
          <a:bodyPr vert="horz" wrap="square" lIns="0" tIns="952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35255">
              <a:lnSpc>
                <a:spcPct val="100000"/>
              </a:lnSpc>
              <a:spcBef>
                <a:spcPts val="75"/>
              </a:spcBef>
            </a:pPr>
            <a:r>
              <a:rPr sz="1800" b="1" spc="-4" dirty="0">
                <a:solidFill>
                  <a:srgbClr val="009CDE"/>
                </a:solidFill>
                <a:latin typeface="Ebrima"/>
                <a:cs typeface="Ebrima"/>
              </a:rPr>
              <a:t>2.</a:t>
            </a:r>
            <a:endParaRPr sz="1800" dirty="0">
              <a:latin typeface="Ebrima"/>
              <a:cs typeface="Ebrima"/>
            </a:endParaRPr>
          </a:p>
          <a:p>
            <a:pPr marL="135255" marR="80010">
              <a:lnSpc>
                <a:spcPct val="120400"/>
              </a:lnSpc>
              <a:spcBef>
                <a:spcPts val="638"/>
              </a:spcBef>
            </a:pPr>
            <a:r>
              <a:rPr sz="1050" dirty="0">
                <a:uFill>
                  <a:solidFill>
                    <a:srgbClr val="000000"/>
                  </a:solidFill>
                </a:uFill>
                <a:latin typeface="Ebrima"/>
                <a:cs typeface="Ebrima"/>
              </a:rPr>
              <a:t>Proactively explain </a:t>
            </a:r>
            <a:r>
              <a:rPr sz="1050" dirty="0">
                <a:latin typeface="Ebrima"/>
                <a:cs typeface="Ebrima"/>
              </a:rPr>
              <a:t> </a:t>
            </a:r>
            <a:r>
              <a:rPr sz="1050" dirty="0">
                <a:uFill>
                  <a:solidFill>
                    <a:srgbClr val="000000"/>
                  </a:solidFill>
                </a:uFill>
                <a:latin typeface="Ebrima"/>
                <a:cs typeface="Ebrima"/>
              </a:rPr>
              <a:t>potential side-effects</a:t>
            </a:r>
            <a:r>
              <a:rPr sz="1050" spc="-56" dirty="0">
                <a:uFill>
                  <a:solidFill>
                    <a:srgbClr val="000000"/>
                  </a:solidFill>
                </a:uFill>
                <a:latin typeface="Ebrima"/>
                <a:cs typeface="Ebrima"/>
              </a:rPr>
              <a:t> </a:t>
            </a:r>
            <a:r>
              <a:rPr sz="1050" dirty="0">
                <a:uFill>
                  <a:solidFill>
                    <a:srgbClr val="000000"/>
                  </a:solidFill>
                </a:uFill>
                <a:latin typeface="Ebrima"/>
                <a:cs typeface="Ebrima"/>
              </a:rPr>
              <a:t>of </a:t>
            </a:r>
            <a:r>
              <a:rPr sz="1050" dirty="0">
                <a:latin typeface="Ebrima"/>
                <a:cs typeface="Ebrima"/>
              </a:rPr>
              <a:t> </a:t>
            </a:r>
            <a:r>
              <a:rPr sz="1050" spc="-4" dirty="0">
                <a:uFill>
                  <a:solidFill>
                    <a:srgbClr val="000000"/>
                  </a:solidFill>
                </a:uFill>
                <a:latin typeface="Ebrima"/>
                <a:cs typeface="Ebrima"/>
              </a:rPr>
              <a:t>COVID-19 </a:t>
            </a:r>
            <a:r>
              <a:rPr sz="1050" dirty="0">
                <a:uFill>
                  <a:solidFill>
                    <a:srgbClr val="000000"/>
                  </a:solidFill>
                </a:uFill>
                <a:latin typeface="Ebrima"/>
                <a:cs typeface="Ebrima"/>
              </a:rPr>
              <a:t>vaccine </a:t>
            </a:r>
            <a:r>
              <a:rPr sz="1050" dirty="0">
                <a:latin typeface="Ebrima"/>
                <a:cs typeface="Ebrima"/>
              </a:rPr>
              <a:t> (common and</a:t>
            </a:r>
            <a:r>
              <a:rPr sz="1050" spc="-45" dirty="0">
                <a:latin typeface="Ebrima"/>
                <a:cs typeface="Ebrima"/>
              </a:rPr>
              <a:t> </a:t>
            </a:r>
            <a:r>
              <a:rPr sz="1050" dirty="0">
                <a:latin typeface="Ebrima"/>
                <a:cs typeface="Ebrima"/>
              </a:rPr>
              <a:t>rare</a:t>
            </a:r>
            <a:r>
              <a:rPr sz="1200" dirty="0">
                <a:latin typeface="Ebrima"/>
                <a:cs typeface="Ebrima"/>
              </a:rPr>
              <a:t>)</a:t>
            </a:r>
          </a:p>
        </p:txBody>
      </p:sp>
      <p:sp>
        <p:nvSpPr>
          <p:cNvPr id="15" name="object 15"/>
          <p:cNvSpPr/>
          <p:nvPr/>
        </p:nvSpPr>
        <p:spPr>
          <a:xfrm>
            <a:off x="2858063" y="3669402"/>
            <a:ext cx="565309" cy="706755"/>
          </a:xfrm>
          <a:custGeom>
            <a:avLst/>
            <a:gdLst/>
            <a:ahLst/>
            <a:cxnLst/>
            <a:rect l="l" t="t" r="r" b="b"/>
            <a:pathLst>
              <a:path w="753745" h="942339">
                <a:moveTo>
                  <a:pt x="500489" y="888511"/>
                </a:moveTo>
                <a:lnTo>
                  <a:pt x="244375" y="888511"/>
                </a:lnTo>
                <a:lnTo>
                  <a:pt x="234070" y="890432"/>
                </a:lnTo>
                <a:lnTo>
                  <a:pt x="225967" y="895862"/>
                </a:lnTo>
                <a:lnTo>
                  <a:pt x="220664" y="904298"/>
                </a:lnTo>
                <a:lnTo>
                  <a:pt x="218763" y="915240"/>
                </a:lnTo>
                <a:lnTo>
                  <a:pt x="220648" y="926183"/>
                </a:lnTo>
                <a:lnTo>
                  <a:pt x="225833" y="934620"/>
                </a:lnTo>
                <a:lnTo>
                  <a:pt x="233620" y="940050"/>
                </a:lnTo>
                <a:lnTo>
                  <a:pt x="243308" y="941971"/>
                </a:lnTo>
                <a:lnTo>
                  <a:pt x="500489" y="941971"/>
                </a:lnTo>
                <a:lnTo>
                  <a:pt x="510176" y="940050"/>
                </a:lnTo>
                <a:lnTo>
                  <a:pt x="517963" y="934620"/>
                </a:lnTo>
                <a:lnTo>
                  <a:pt x="523149" y="926183"/>
                </a:lnTo>
                <a:lnTo>
                  <a:pt x="525033" y="915240"/>
                </a:lnTo>
                <a:lnTo>
                  <a:pt x="523149" y="904298"/>
                </a:lnTo>
                <a:lnTo>
                  <a:pt x="517963" y="895862"/>
                </a:lnTo>
                <a:lnTo>
                  <a:pt x="510176" y="890432"/>
                </a:lnTo>
                <a:lnTo>
                  <a:pt x="500489" y="888511"/>
                </a:lnTo>
                <a:close/>
              </a:path>
              <a:path w="753745" h="942339">
                <a:moveTo>
                  <a:pt x="436460" y="867128"/>
                </a:moveTo>
                <a:lnTo>
                  <a:pt x="299866" y="867128"/>
                </a:lnTo>
                <a:lnTo>
                  <a:pt x="293146" y="868782"/>
                </a:lnTo>
                <a:lnTo>
                  <a:pt x="287727" y="873142"/>
                </a:lnTo>
                <a:lnTo>
                  <a:pt x="284109" y="879306"/>
                </a:lnTo>
                <a:lnTo>
                  <a:pt x="282792" y="886373"/>
                </a:lnTo>
                <a:lnTo>
                  <a:pt x="282792" y="888511"/>
                </a:lnTo>
                <a:lnTo>
                  <a:pt x="453534" y="888511"/>
                </a:lnTo>
                <a:lnTo>
                  <a:pt x="453534" y="886373"/>
                </a:lnTo>
                <a:lnTo>
                  <a:pt x="452217" y="879306"/>
                </a:lnTo>
                <a:lnTo>
                  <a:pt x="448599" y="873142"/>
                </a:lnTo>
                <a:lnTo>
                  <a:pt x="443180" y="868782"/>
                </a:lnTo>
                <a:lnTo>
                  <a:pt x="436460" y="867128"/>
                </a:lnTo>
                <a:close/>
              </a:path>
              <a:path w="753745" h="942339">
                <a:moveTo>
                  <a:pt x="430318" y="176447"/>
                </a:moveTo>
                <a:lnTo>
                  <a:pt x="316940" y="176447"/>
                </a:lnTo>
                <a:lnTo>
                  <a:pt x="323277" y="185452"/>
                </a:lnTo>
                <a:lnTo>
                  <a:pt x="330813" y="193153"/>
                </a:lnTo>
                <a:lnTo>
                  <a:pt x="339150" y="199451"/>
                </a:lnTo>
                <a:lnTo>
                  <a:pt x="347887" y="204246"/>
                </a:lnTo>
                <a:lnTo>
                  <a:pt x="347887" y="270534"/>
                </a:lnTo>
                <a:lnTo>
                  <a:pt x="353223" y="278018"/>
                </a:lnTo>
                <a:lnTo>
                  <a:pt x="359626" y="282295"/>
                </a:lnTo>
                <a:lnTo>
                  <a:pt x="357492" y="284433"/>
                </a:lnTo>
                <a:lnTo>
                  <a:pt x="357492" y="867128"/>
                </a:lnTo>
                <a:lnTo>
                  <a:pt x="389506" y="867128"/>
                </a:lnTo>
                <a:lnTo>
                  <a:pt x="389506" y="286571"/>
                </a:lnTo>
                <a:lnTo>
                  <a:pt x="390573" y="283364"/>
                </a:lnTo>
                <a:lnTo>
                  <a:pt x="388439" y="280156"/>
                </a:lnTo>
                <a:lnTo>
                  <a:pt x="394842" y="275880"/>
                </a:lnTo>
                <a:lnTo>
                  <a:pt x="400177" y="268395"/>
                </a:lnTo>
                <a:lnTo>
                  <a:pt x="400177" y="203176"/>
                </a:lnTo>
                <a:lnTo>
                  <a:pt x="412483" y="196026"/>
                </a:lnTo>
                <a:lnTo>
                  <a:pt x="423388" y="186070"/>
                </a:lnTo>
                <a:lnTo>
                  <a:pt x="430318" y="176447"/>
                </a:lnTo>
                <a:close/>
              </a:path>
              <a:path w="753745" h="942339">
                <a:moveTo>
                  <a:pt x="373499" y="0"/>
                </a:moveTo>
                <a:lnTo>
                  <a:pt x="363928" y="1871"/>
                </a:lnTo>
                <a:lnTo>
                  <a:pt x="355357" y="6949"/>
                </a:lnTo>
                <a:lnTo>
                  <a:pt x="349188" y="14433"/>
                </a:lnTo>
                <a:lnTo>
                  <a:pt x="346820" y="23521"/>
                </a:lnTo>
                <a:lnTo>
                  <a:pt x="346820" y="81256"/>
                </a:lnTo>
                <a:lnTo>
                  <a:pt x="334365" y="88407"/>
                </a:lnTo>
                <a:lnTo>
                  <a:pt x="323210" y="98367"/>
                </a:lnTo>
                <a:lnTo>
                  <a:pt x="314256" y="110740"/>
                </a:lnTo>
                <a:lnTo>
                  <a:pt x="308403" y="125127"/>
                </a:lnTo>
                <a:lnTo>
                  <a:pt x="22409" y="162548"/>
                </a:lnTo>
                <a:lnTo>
                  <a:pt x="12905" y="165388"/>
                </a:lnTo>
                <a:lnTo>
                  <a:pt x="5602" y="171636"/>
                </a:lnTo>
                <a:lnTo>
                  <a:pt x="1100" y="180290"/>
                </a:lnTo>
                <a:lnTo>
                  <a:pt x="0" y="190346"/>
                </a:lnTo>
                <a:lnTo>
                  <a:pt x="2513" y="199451"/>
                </a:lnTo>
                <a:lnTo>
                  <a:pt x="8003" y="206919"/>
                </a:lnTo>
                <a:lnTo>
                  <a:pt x="15907" y="211997"/>
                </a:lnTo>
                <a:lnTo>
                  <a:pt x="25611" y="213868"/>
                </a:lnTo>
                <a:lnTo>
                  <a:pt x="28812" y="213868"/>
                </a:lnTo>
                <a:lnTo>
                  <a:pt x="316940" y="176447"/>
                </a:lnTo>
                <a:lnTo>
                  <a:pt x="430318" y="176447"/>
                </a:lnTo>
                <a:lnTo>
                  <a:pt x="432292" y="173708"/>
                </a:lnTo>
                <a:lnTo>
                  <a:pt x="438594" y="159341"/>
                </a:lnTo>
                <a:lnTo>
                  <a:pt x="730991" y="121920"/>
                </a:lnTo>
                <a:lnTo>
                  <a:pt x="740495" y="119074"/>
                </a:lnTo>
                <a:lnTo>
                  <a:pt x="747799" y="112814"/>
                </a:lnTo>
                <a:lnTo>
                  <a:pt x="749752" y="109054"/>
                </a:lnTo>
                <a:lnTo>
                  <a:pt x="432192" y="109054"/>
                </a:lnTo>
                <a:lnTo>
                  <a:pt x="425839" y="100050"/>
                </a:lnTo>
                <a:lnTo>
                  <a:pt x="418185" y="92349"/>
                </a:lnTo>
                <a:lnTo>
                  <a:pt x="409532" y="86051"/>
                </a:lnTo>
                <a:lnTo>
                  <a:pt x="400177" y="81256"/>
                </a:lnTo>
                <a:lnTo>
                  <a:pt x="400177" y="23521"/>
                </a:lnTo>
                <a:lnTo>
                  <a:pt x="397810" y="14433"/>
                </a:lnTo>
                <a:lnTo>
                  <a:pt x="391640" y="6949"/>
                </a:lnTo>
                <a:lnTo>
                  <a:pt x="383070" y="1871"/>
                </a:lnTo>
                <a:lnTo>
                  <a:pt x="373499" y="0"/>
                </a:lnTo>
                <a:close/>
              </a:path>
              <a:path w="753745" h="942339">
                <a:moveTo>
                  <a:pt x="725655" y="71634"/>
                </a:moveTo>
                <a:lnTo>
                  <a:pt x="432192" y="109054"/>
                </a:lnTo>
                <a:lnTo>
                  <a:pt x="749752" y="109054"/>
                </a:lnTo>
                <a:lnTo>
                  <a:pt x="752301" y="104148"/>
                </a:lnTo>
                <a:lnTo>
                  <a:pt x="753401" y="94086"/>
                </a:lnTo>
                <a:lnTo>
                  <a:pt x="750717" y="84413"/>
                </a:lnTo>
                <a:lnTo>
                  <a:pt x="744731" y="76846"/>
                </a:lnTo>
                <a:lnTo>
                  <a:pt x="736143" y="72285"/>
                </a:lnTo>
                <a:lnTo>
                  <a:pt x="725655" y="71634"/>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6" name="object 16"/>
          <p:cNvSpPr/>
          <p:nvPr/>
        </p:nvSpPr>
        <p:spPr>
          <a:xfrm>
            <a:off x="3271847" y="3732750"/>
            <a:ext cx="230029" cy="471964"/>
          </a:xfrm>
          <a:custGeom>
            <a:avLst/>
            <a:gdLst/>
            <a:ahLst/>
            <a:cxnLst/>
            <a:rect l="l" t="t" r="r" b="b"/>
            <a:pathLst>
              <a:path w="306704" h="629285">
                <a:moveTo>
                  <a:pt x="243308" y="614805"/>
                </a:moveTo>
                <a:lnTo>
                  <a:pt x="71498" y="614805"/>
                </a:lnTo>
                <a:lnTo>
                  <a:pt x="71498" y="624427"/>
                </a:lnTo>
                <a:lnTo>
                  <a:pt x="78968" y="628704"/>
                </a:lnTo>
                <a:lnTo>
                  <a:pt x="235838" y="628704"/>
                </a:lnTo>
                <a:lnTo>
                  <a:pt x="243308" y="624427"/>
                </a:lnTo>
                <a:lnTo>
                  <a:pt x="243308" y="614805"/>
                </a:lnTo>
                <a:close/>
              </a:path>
              <a:path w="306704" h="629285">
                <a:moveTo>
                  <a:pt x="161138" y="0"/>
                </a:moveTo>
                <a:lnTo>
                  <a:pt x="146198" y="0"/>
                </a:lnTo>
                <a:lnTo>
                  <a:pt x="139795" y="5345"/>
                </a:lnTo>
                <a:lnTo>
                  <a:pt x="137661" y="12829"/>
                </a:lnTo>
                <a:lnTo>
                  <a:pt x="87505" y="267326"/>
                </a:lnTo>
                <a:lnTo>
                  <a:pt x="53957" y="290297"/>
                </a:lnTo>
                <a:lnTo>
                  <a:pt x="28012" y="321185"/>
                </a:lnTo>
                <a:lnTo>
                  <a:pt x="11271" y="358289"/>
                </a:lnTo>
                <a:lnTo>
                  <a:pt x="5335" y="399903"/>
                </a:lnTo>
                <a:lnTo>
                  <a:pt x="7875" y="427133"/>
                </a:lnTo>
                <a:lnTo>
                  <a:pt x="15206" y="452425"/>
                </a:lnTo>
                <a:lnTo>
                  <a:pt x="26945" y="475529"/>
                </a:lnTo>
                <a:lnTo>
                  <a:pt x="42685" y="496128"/>
                </a:lnTo>
                <a:lnTo>
                  <a:pt x="30947" y="553862"/>
                </a:lnTo>
                <a:lnTo>
                  <a:pt x="24544" y="553862"/>
                </a:lnTo>
                <a:lnTo>
                  <a:pt x="14856" y="556619"/>
                </a:lnTo>
                <a:lnTo>
                  <a:pt x="7069" y="563886"/>
                </a:lnTo>
                <a:lnTo>
                  <a:pt x="1884" y="574160"/>
                </a:lnTo>
                <a:lnTo>
                  <a:pt x="0" y="585937"/>
                </a:lnTo>
                <a:lnTo>
                  <a:pt x="1884" y="597715"/>
                </a:lnTo>
                <a:lnTo>
                  <a:pt x="7069" y="607989"/>
                </a:lnTo>
                <a:lnTo>
                  <a:pt x="14856" y="615256"/>
                </a:lnTo>
                <a:lnTo>
                  <a:pt x="24544" y="618012"/>
                </a:lnTo>
                <a:lnTo>
                  <a:pt x="71498" y="618012"/>
                </a:lnTo>
                <a:lnTo>
                  <a:pt x="71498" y="614805"/>
                </a:lnTo>
                <a:lnTo>
                  <a:pt x="291896" y="614805"/>
                </a:lnTo>
                <a:lnTo>
                  <a:pt x="299199" y="607989"/>
                </a:lnTo>
                <a:lnTo>
                  <a:pt x="304385" y="597715"/>
                </a:lnTo>
                <a:lnTo>
                  <a:pt x="306269" y="585937"/>
                </a:lnTo>
                <a:lnTo>
                  <a:pt x="304552" y="574494"/>
                </a:lnTo>
                <a:lnTo>
                  <a:pt x="299733" y="564955"/>
                </a:lnTo>
                <a:lnTo>
                  <a:pt x="292313" y="558423"/>
                </a:lnTo>
                <a:lnTo>
                  <a:pt x="282792" y="556001"/>
                </a:lnTo>
                <a:lnTo>
                  <a:pt x="276389" y="556001"/>
                </a:lnTo>
                <a:lnTo>
                  <a:pt x="276176" y="554932"/>
                </a:lnTo>
                <a:lnTo>
                  <a:pt x="64028" y="554932"/>
                </a:lnTo>
                <a:lnTo>
                  <a:pt x="70431" y="523926"/>
                </a:lnTo>
                <a:lnTo>
                  <a:pt x="269986" y="523926"/>
                </a:lnTo>
                <a:lnTo>
                  <a:pt x="268919" y="518580"/>
                </a:lnTo>
                <a:lnTo>
                  <a:pt x="153668" y="518580"/>
                </a:lnTo>
                <a:lnTo>
                  <a:pt x="108481" y="509392"/>
                </a:lnTo>
                <a:lnTo>
                  <a:pt x="71498" y="484367"/>
                </a:lnTo>
                <a:lnTo>
                  <a:pt x="46520" y="447314"/>
                </a:lnTo>
                <a:lnTo>
                  <a:pt x="37349" y="402041"/>
                </a:lnTo>
                <a:lnTo>
                  <a:pt x="46520" y="356318"/>
                </a:lnTo>
                <a:lnTo>
                  <a:pt x="71498" y="319314"/>
                </a:lnTo>
                <a:lnTo>
                  <a:pt x="108481" y="294540"/>
                </a:lnTo>
                <a:lnTo>
                  <a:pt x="153668" y="285502"/>
                </a:lnTo>
                <a:lnTo>
                  <a:pt x="246193" y="285502"/>
                </a:lnTo>
                <a:lnTo>
                  <a:pt x="219831" y="267326"/>
                </a:lnTo>
                <a:lnTo>
                  <a:pt x="217723" y="256635"/>
                </a:lnTo>
                <a:lnTo>
                  <a:pt x="123788" y="256635"/>
                </a:lnTo>
                <a:lnTo>
                  <a:pt x="153668" y="101606"/>
                </a:lnTo>
                <a:lnTo>
                  <a:pt x="187171" y="101606"/>
                </a:lnTo>
                <a:lnTo>
                  <a:pt x="169675" y="12829"/>
                </a:lnTo>
                <a:lnTo>
                  <a:pt x="168608" y="5345"/>
                </a:lnTo>
                <a:lnTo>
                  <a:pt x="161138" y="0"/>
                </a:lnTo>
                <a:close/>
              </a:path>
              <a:path w="306704" h="629285">
                <a:moveTo>
                  <a:pt x="291896" y="614805"/>
                </a:moveTo>
                <a:lnTo>
                  <a:pt x="243308" y="614805"/>
                </a:lnTo>
                <a:lnTo>
                  <a:pt x="243308" y="618012"/>
                </a:lnTo>
                <a:lnTo>
                  <a:pt x="281725" y="618012"/>
                </a:lnTo>
                <a:lnTo>
                  <a:pt x="291412" y="615256"/>
                </a:lnTo>
                <a:lnTo>
                  <a:pt x="291896" y="614805"/>
                </a:lnTo>
                <a:close/>
              </a:path>
              <a:path w="306704" h="629285">
                <a:moveTo>
                  <a:pt x="269986" y="523926"/>
                </a:moveTo>
                <a:lnTo>
                  <a:pt x="236905" y="523926"/>
                </a:lnTo>
                <a:lnTo>
                  <a:pt x="243308" y="554932"/>
                </a:lnTo>
                <a:lnTo>
                  <a:pt x="276176" y="554932"/>
                </a:lnTo>
                <a:lnTo>
                  <a:pt x="269986" y="523926"/>
                </a:lnTo>
                <a:close/>
              </a:path>
              <a:path w="306704" h="629285">
                <a:moveTo>
                  <a:pt x="236905" y="523926"/>
                </a:moveTo>
                <a:lnTo>
                  <a:pt x="70431" y="523926"/>
                </a:lnTo>
                <a:lnTo>
                  <a:pt x="88989" y="534701"/>
                </a:lnTo>
                <a:lnTo>
                  <a:pt x="109248" y="542770"/>
                </a:lnTo>
                <a:lnTo>
                  <a:pt x="130908" y="547832"/>
                </a:lnTo>
                <a:lnTo>
                  <a:pt x="153668" y="549586"/>
                </a:lnTo>
                <a:lnTo>
                  <a:pt x="176428" y="547832"/>
                </a:lnTo>
                <a:lnTo>
                  <a:pt x="198088" y="542770"/>
                </a:lnTo>
                <a:lnTo>
                  <a:pt x="218347" y="534701"/>
                </a:lnTo>
                <a:lnTo>
                  <a:pt x="236905" y="523926"/>
                </a:lnTo>
                <a:close/>
              </a:path>
              <a:path w="306704" h="629285">
                <a:moveTo>
                  <a:pt x="246193" y="285502"/>
                </a:moveTo>
                <a:lnTo>
                  <a:pt x="153668" y="285502"/>
                </a:lnTo>
                <a:lnTo>
                  <a:pt x="198855" y="294690"/>
                </a:lnTo>
                <a:lnTo>
                  <a:pt x="235838" y="319715"/>
                </a:lnTo>
                <a:lnTo>
                  <a:pt x="260815" y="356769"/>
                </a:lnTo>
                <a:lnTo>
                  <a:pt x="269986" y="402041"/>
                </a:lnTo>
                <a:lnTo>
                  <a:pt x="260815" y="447314"/>
                </a:lnTo>
                <a:lnTo>
                  <a:pt x="235838" y="484367"/>
                </a:lnTo>
                <a:lnTo>
                  <a:pt x="198855" y="509392"/>
                </a:lnTo>
                <a:lnTo>
                  <a:pt x="153668" y="518580"/>
                </a:lnTo>
                <a:lnTo>
                  <a:pt x="268919" y="518580"/>
                </a:lnTo>
                <a:lnTo>
                  <a:pt x="264650" y="497197"/>
                </a:lnTo>
                <a:lnTo>
                  <a:pt x="280391" y="475980"/>
                </a:lnTo>
                <a:lnTo>
                  <a:pt x="292129" y="452559"/>
                </a:lnTo>
                <a:lnTo>
                  <a:pt x="299468" y="427116"/>
                </a:lnTo>
                <a:lnTo>
                  <a:pt x="302000" y="399903"/>
                </a:lnTo>
                <a:lnTo>
                  <a:pt x="295914" y="357838"/>
                </a:lnTo>
                <a:lnTo>
                  <a:pt x="278924" y="320785"/>
                </a:lnTo>
                <a:lnTo>
                  <a:pt x="252929" y="290146"/>
                </a:lnTo>
                <a:lnTo>
                  <a:pt x="246193" y="285502"/>
                </a:lnTo>
                <a:close/>
              </a:path>
              <a:path w="306704" h="629285">
                <a:moveTo>
                  <a:pt x="153668" y="253427"/>
                </a:moveTo>
                <a:lnTo>
                  <a:pt x="145848" y="253628"/>
                </a:lnTo>
                <a:lnTo>
                  <a:pt x="138328" y="254229"/>
                </a:lnTo>
                <a:lnTo>
                  <a:pt x="131008" y="255231"/>
                </a:lnTo>
                <a:lnTo>
                  <a:pt x="123788" y="256635"/>
                </a:lnTo>
                <a:lnTo>
                  <a:pt x="183548" y="256635"/>
                </a:lnTo>
                <a:lnTo>
                  <a:pt x="176178" y="255231"/>
                </a:lnTo>
                <a:lnTo>
                  <a:pt x="168608" y="254229"/>
                </a:lnTo>
                <a:lnTo>
                  <a:pt x="161038" y="253628"/>
                </a:lnTo>
                <a:lnTo>
                  <a:pt x="153668" y="253427"/>
                </a:lnTo>
                <a:close/>
              </a:path>
              <a:path w="306704" h="629285">
                <a:moveTo>
                  <a:pt x="187171" y="101606"/>
                </a:moveTo>
                <a:lnTo>
                  <a:pt x="153668" y="101606"/>
                </a:lnTo>
                <a:lnTo>
                  <a:pt x="183548" y="256635"/>
                </a:lnTo>
                <a:lnTo>
                  <a:pt x="217723" y="256635"/>
                </a:lnTo>
                <a:lnTo>
                  <a:pt x="187171" y="101606"/>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7" name="object 17"/>
          <p:cNvSpPr/>
          <p:nvPr/>
        </p:nvSpPr>
        <p:spPr>
          <a:xfrm>
            <a:off x="3325470" y="4013434"/>
            <a:ext cx="122873" cy="40481"/>
          </a:xfrm>
          <a:custGeom>
            <a:avLst/>
            <a:gdLst/>
            <a:ahLst/>
            <a:cxnLst/>
            <a:rect l="l" t="t" r="r" b="b"/>
            <a:pathLst>
              <a:path w="163829" h="53975">
                <a:moveTo>
                  <a:pt x="139795" y="0"/>
                </a:moveTo>
                <a:lnTo>
                  <a:pt x="23477" y="0"/>
                </a:lnTo>
                <a:lnTo>
                  <a:pt x="14406" y="2372"/>
                </a:lnTo>
                <a:lnTo>
                  <a:pt x="6936" y="8553"/>
                </a:lnTo>
                <a:lnTo>
                  <a:pt x="1867" y="17140"/>
                </a:lnTo>
                <a:lnTo>
                  <a:pt x="0" y="26729"/>
                </a:lnTo>
                <a:lnTo>
                  <a:pt x="1867" y="36318"/>
                </a:lnTo>
                <a:lnTo>
                  <a:pt x="6936" y="44904"/>
                </a:lnTo>
                <a:lnTo>
                  <a:pt x="14406" y="51086"/>
                </a:lnTo>
                <a:lnTo>
                  <a:pt x="23477" y="53458"/>
                </a:lnTo>
                <a:lnTo>
                  <a:pt x="139795" y="53458"/>
                </a:lnTo>
                <a:lnTo>
                  <a:pt x="148866" y="51086"/>
                </a:lnTo>
                <a:lnTo>
                  <a:pt x="156336" y="44904"/>
                </a:lnTo>
                <a:lnTo>
                  <a:pt x="161405" y="36318"/>
                </a:lnTo>
                <a:lnTo>
                  <a:pt x="163272" y="26729"/>
                </a:lnTo>
                <a:lnTo>
                  <a:pt x="161405" y="17140"/>
                </a:lnTo>
                <a:lnTo>
                  <a:pt x="156336" y="8553"/>
                </a:lnTo>
                <a:lnTo>
                  <a:pt x="148866" y="2372"/>
                </a:lnTo>
                <a:lnTo>
                  <a:pt x="139795" y="0"/>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8" name="object 18"/>
          <p:cNvSpPr/>
          <p:nvPr/>
        </p:nvSpPr>
        <p:spPr>
          <a:xfrm>
            <a:off x="2781228" y="3807352"/>
            <a:ext cx="232410" cy="486251"/>
          </a:xfrm>
          <a:custGeom>
            <a:avLst/>
            <a:gdLst/>
            <a:ahLst/>
            <a:cxnLst/>
            <a:rect l="l" t="t" r="r" b="b"/>
            <a:pathLst>
              <a:path w="309879" h="648335">
                <a:moveTo>
                  <a:pt x="243308" y="626530"/>
                </a:moveTo>
                <a:lnTo>
                  <a:pt x="71498" y="626530"/>
                </a:lnTo>
                <a:lnTo>
                  <a:pt x="71498" y="628668"/>
                </a:lnTo>
                <a:lnTo>
                  <a:pt x="72815" y="635735"/>
                </a:lnTo>
                <a:lnTo>
                  <a:pt x="76433" y="641899"/>
                </a:lnTo>
                <a:lnTo>
                  <a:pt x="81853" y="646259"/>
                </a:lnTo>
                <a:lnTo>
                  <a:pt x="88572" y="647913"/>
                </a:lnTo>
                <a:lnTo>
                  <a:pt x="226233" y="647913"/>
                </a:lnTo>
                <a:lnTo>
                  <a:pt x="232953" y="646259"/>
                </a:lnTo>
                <a:lnTo>
                  <a:pt x="238372" y="641899"/>
                </a:lnTo>
                <a:lnTo>
                  <a:pt x="241990" y="635735"/>
                </a:lnTo>
                <a:lnTo>
                  <a:pt x="243308" y="628668"/>
                </a:lnTo>
                <a:lnTo>
                  <a:pt x="243308" y="626530"/>
                </a:lnTo>
                <a:close/>
              </a:path>
              <a:path w="309879" h="648335">
                <a:moveTo>
                  <a:pt x="168608" y="0"/>
                </a:moveTo>
                <a:lnTo>
                  <a:pt x="153668" y="0"/>
                </a:lnTo>
                <a:lnTo>
                  <a:pt x="147265" y="5345"/>
                </a:lnTo>
                <a:lnTo>
                  <a:pt x="145131" y="12829"/>
                </a:lnTo>
                <a:lnTo>
                  <a:pt x="96042" y="266222"/>
                </a:lnTo>
                <a:lnTo>
                  <a:pt x="62327" y="289192"/>
                </a:lnTo>
                <a:lnTo>
                  <a:pt x="36016" y="320081"/>
                </a:lnTo>
                <a:lnTo>
                  <a:pt x="18908" y="357184"/>
                </a:lnTo>
                <a:lnTo>
                  <a:pt x="12805" y="398798"/>
                </a:lnTo>
                <a:lnTo>
                  <a:pt x="15340" y="426346"/>
                </a:lnTo>
                <a:lnTo>
                  <a:pt x="22676" y="452390"/>
                </a:lnTo>
                <a:lnTo>
                  <a:pt x="34415" y="476229"/>
                </a:lnTo>
                <a:lnTo>
                  <a:pt x="50155" y="497161"/>
                </a:lnTo>
                <a:lnTo>
                  <a:pt x="35215" y="570933"/>
                </a:lnTo>
                <a:lnTo>
                  <a:pt x="35215" y="573072"/>
                </a:lnTo>
                <a:lnTo>
                  <a:pt x="24544" y="573072"/>
                </a:lnTo>
                <a:lnTo>
                  <a:pt x="14856" y="574993"/>
                </a:lnTo>
                <a:lnTo>
                  <a:pt x="7069" y="580422"/>
                </a:lnTo>
                <a:lnTo>
                  <a:pt x="1884" y="588859"/>
                </a:lnTo>
                <a:lnTo>
                  <a:pt x="0" y="599801"/>
                </a:lnTo>
                <a:lnTo>
                  <a:pt x="1884" y="610743"/>
                </a:lnTo>
                <a:lnTo>
                  <a:pt x="7069" y="619180"/>
                </a:lnTo>
                <a:lnTo>
                  <a:pt x="14856" y="624609"/>
                </a:lnTo>
                <a:lnTo>
                  <a:pt x="24544" y="626530"/>
                </a:lnTo>
                <a:lnTo>
                  <a:pt x="281725" y="626530"/>
                </a:lnTo>
                <a:lnTo>
                  <a:pt x="291412" y="624609"/>
                </a:lnTo>
                <a:lnTo>
                  <a:pt x="299199" y="619180"/>
                </a:lnTo>
                <a:lnTo>
                  <a:pt x="304385" y="610743"/>
                </a:lnTo>
                <a:lnTo>
                  <a:pt x="306269" y="599801"/>
                </a:lnTo>
                <a:lnTo>
                  <a:pt x="305819" y="590229"/>
                </a:lnTo>
                <a:lnTo>
                  <a:pt x="301867" y="582561"/>
                </a:lnTo>
                <a:lnTo>
                  <a:pt x="295314" y="577098"/>
                </a:lnTo>
                <a:lnTo>
                  <a:pt x="287060" y="574141"/>
                </a:lnTo>
                <a:lnTo>
                  <a:pt x="287060" y="570933"/>
                </a:lnTo>
                <a:lnTo>
                  <a:pt x="285993" y="569864"/>
                </a:lnTo>
                <a:lnTo>
                  <a:pt x="284769" y="563449"/>
                </a:lnTo>
                <a:lnTo>
                  <a:pt x="71498" y="563449"/>
                </a:lnTo>
                <a:lnTo>
                  <a:pt x="78968" y="523890"/>
                </a:lnTo>
                <a:lnTo>
                  <a:pt x="277221" y="523890"/>
                </a:lnTo>
                <a:lnTo>
                  <a:pt x="275793" y="516406"/>
                </a:lnTo>
                <a:lnTo>
                  <a:pt x="161138" y="516406"/>
                </a:lnTo>
                <a:lnTo>
                  <a:pt x="115951" y="507218"/>
                </a:lnTo>
                <a:lnTo>
                  <a:pt x="78968" y="482193"/>
                </a:lnTo>
                <a:lnTo>
                  <a:pt x="53990" y="445140"/>
                </a:lnTo>
                <a:lnTo>
                  <a:pt x="44819" y="399867"/>
                </a:lnTo>
                <a:lnTo>
                  <a:pt x="54440" y="354595"/>
                </a:lnTo>
                <a:lnTo>
                  <a:pt x="79368" y="317541"/>
                </a:lnTo>
                <a:lnTo>
                  <a:pt x="116101" y="292516"/>
                </a:lnTo>
                <a:lnTo>
                  <a:pt x="161138" y="283328"/>
                </a:lnTo>
                <a:lnTo>
                  <a:pt x="252017" y="283328"/>
                </a:lnTo>
                <a:lnTo>
                  <a:pt x="226233" y="266222"/>
                </a:lnTo>
                <a:lnTo>
                  <a:pt x="223955" y="254461"/>
                </a:lnTo>
                <a:lnTo>
                  <a:pt x="131258" y="254461"/>
                </a:lnTo>
                <a:lnTo>
                  <a:pt x="161138" y="100501"/>
                </a:lnTo>
                <a:lnTo>
                  <a:pt x="194129" y="100501"/>
                </a:lnTo>
                <a:lnTo>
                  <a:pt x="177145" y="12829"/>
                </a:lnTo>
                <a:lnTo>
                  <a:pt x="176078" y="5345"/>
                </a:lnTo>
                <a:lnTo>
                  <a:pt x="168608" y="0"/>
                </a:lnTo>
                <a:close/>
              </a:path>
              <a:path w="309879" h="648335">
                <a:moveTo>
                  <a:pt x="277221" y="523890"/>
                </a:moveTo>
                <a:lnTo>
                  <a:pt x="243308" y="523890"/>
                </a:lnTo>
                <a:lnTo>
                  <a:pt x="250778" y="563449"/>
                </a:lnTo>
                <a:lnTo>
                  <a:pt x="284769" y="563449"/>
                </a:lnTo>
                <a:lnTo>
                  <a:pt x="277221" y="523890"/>
                </a:lnTo>
                <a:close/>
              </a:path>
              <a:path w="309879" h="648335">
                <a:moveTo>
                  <a:pt x="243308" y="523890"/>
                </a:moveTo>
                <a:lnTo>
                  <a:pt x="78968" y="523890"/>
                </a:lnTo>
                <a:lnTo>
                  <a:pt x="97510" y="534498"/>
                </a:lnTo>
                <a:lnTo>
                  <a:pt x="117652" y="542200"/>
                </a:lnTo>
                <a:lnTo>
                  <a:pt x="138995" y="546894"/>
                </a:lnTo>
                <a:lnTo>
                  <a:pt x="161138" y="548481"/>
                </a:lnTo>
                <a:lnTo>
                  <a:pt x="183281" y="546894"/>
                </a:lnTo>
                <a:lnTo>
                  <a:pt x="204624" y="542200"/>
                </a:lnTo>
                <a:lnTo>
                  <a:pt x="224766" y="534498"/>
                </a:lnTo>
                <a:lnTo>
                  <a:pt x="243308" y="523890"/>
                </a:lnTo>
                <a:close/>
              </a:path>
              <a:path w="309879" h="648335">
                <a:moveTo>
                  <a:pt x="252017" y="283328"/>
                </a:moveTo>
                <a:lnTo>
                  <a:pt x="161138" y="283328"/>
                </a:lnTo>
                <a:lnTo>
                  <a:pt x="206325" y="292516"/>
                </a:lnTo>
                <a:lnTo>
                  <a:pt x="243308" y="317541"/>
                </a:lnTo>
                <a:lnTo>
                  <a:pt x="268285" y="354595"/>
                </a:lnTo>
                <a:lnTo>
                  <a:pt x="277456" y="399867"/>
                </a:lnTo>
                <a:lnTo>
                  <a:pt x="268285" y="445140"/>
                </a:lnTo>
                <a:lnTo>
                  <a:pt x="243308" y="482193"/>
                </a:lnTo>
                <a:lnTo>
                  <a:pt x="206325" y="507218"/>
                </a:lnTo>
                <a:lnTo>
                  <a:pt x="161138" y="516406"/>
                </a:lnTo>
                <a:lnTo>
                  <a:pt x="275793" y="516406"/>
                </a:lnTo>
                <a:lnTo>
                  <a:pt x="272120" y="497161"/>
                </a:lnTo>
                <a:lnTo>
                  <a:pt x="287861" y="475778"/>
                </a:lnTo>
                <a:lnTo>
                  <a:pt x="299599" y="451989"/>
                </a:lnTo>
                <a:lnTo>
                  <a:pt x="306936" y="426195"/>
                </a:lnTo>
                <a:lnTo>
                  <a:pt x="309470" y="398798"/>
                </a:lnTo>
                <a:lnTo>
                  <a:pt x="303368" y="356583"/>
                </a:lnTo>
                <a:lnTo>
                  <a:pt x="286260" y="319279"/>
                </a:lnTo>
                <a:lnTo>
                  <a:pt x="259948" y="288590"/>
                </a:lnTo>
                <a:lnTo>
                  <a:pt x="252017" y="283328"/>
                </a:lnTo>
                <a:close/>
              </a:path>
              <a:path w="309879" h="648335">
                <a:moveTo>
                  <a:pt x="161138" y="251253"/>
                </a:moveTo>
                <a:lnTo>
                  <a:pt x="153768" y="251454"/>
                </a:lnTo>
                <a:lnTo>
                  <a:pt x="146198" y="252055"/>
                </a:lnTo>
                <a:lnTo>
                  <a:pt x="138628" y="253057"/>
                </a:lnTo>
                <a:lnTo>
                  <a:pt x="131258" y="254461"/>
                </a:lnTo>
                <a:lnTo>
                  <a:pt x="191018" y="254461"/>
                </a:lnTo>
                <a:lnTo>
                  <a:pt x="183648" y="253057"/>
                </a:lnTo>
                <a:lnTo>
                  <a:pt x="176078" y="252055"/>
                </a:lnTo>
                <a:lnTo>
                  <a:pt x="168508" y="251454"/>
                </a:lnTo>
                <a:lnTo>
                  <a:pt x="161138" y="251253"/>
                </a:lnTo>
                <a:close/>
              </a:path>
              <a:path w="309879" h="648335">
                <a:moveTo>
                  <a:pt x="194129" y="100501"/>
                </a:moveTo>
                <a:lnTo>
                  <a:pt x="161138" y="100501"/>
                </a:lnTo>
                <a:lnTo>
                  <a:pt x="191018" y="254461"/>
                </a:lnTo>
                <a:lnTo>
                  <a:pt x="223955" y="254461"/>
                </a:lnTo>
                <a:lnTo>
                  <a:pt x="194129" y="100501"/>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9" name="object 19"/>
          <p:cNvSpPr/>
          <p:nvPr/>
        </p:nvSpPr>
        <p:spPr>
          <a:xfrm>
            <a:off x="2840455" y="4045508"/>
            <a:ext cx="123254" cy="123488"/>
          </a:xfrm>
          <a:prstGeom prst="rect">
            <a:avLst/>
          </a:prstGeom>
          <a:blipFill>
            <a:blip r:embed="rId3" cstate="print"/>
            <a:stretch>
              <a:fillRect/>
            </a:stretch>
          </a:blip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0" name="object 20"/>
          <p:cNvSpPr txBox="1">
            <a:spLocks noGrp="1"/>
          </p:cNvSpPr>
          <p:nvPr>
            <p:ph type="title"/>
          </p:nvPr>
        </p:nvSpPr>
        <p:spPr>
          <a:xfrm>
            <a:off x="350520" y="380047"/>
            <a:ext cx="5805011" cy="430530"/>
          </a:xfrm>
          <a:prstGeom prst="rect">
            <a:avLst/>
          </a:prstGeom>
        </p:spPr>
        <p:txBody>
          <a:bodyPr vert="horz" wrap="square" lIns="0" tIns="952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a:lnSpc>
                <a:spcPct val="100000"/>
              </a:lnSpc>
              <a:spcBef>
                <a:spcPts val="75"/>
              </a:spcBef>
            </a:pPr>
            <a:r>
              <a:rPr sz="2700" b="0" spc="-4" dirty="0">
                <a:solidFill>
                  <a:srgbClr val="009CDE"/>
                </a:solidFill>
                <a:latin typeface="Ebrima"/>
                <a:cs typeface="Ebrima"/>
              </a:rPr>
              <a:t>COVID-19 </a:t>
            </a:r>
            <a:r>
              <a:rPr sz="2700" b="0" dirty="0">
                <a:solidFill>
                  <a:srgbClr val="009CDE"/>
                </a:solidFill>
                <a:latin typeface="Ebrima"/>
                <a:cs typeface="Ebrima"/>
              </a:rPr>
              <a:t>vaccine risk</a:t>
            </a:r>
            <a:r>
              <a:rPr sz="2700" b="0" spc="-56" dirty="0">
                <a:solidFill>
                  <a:srgbClr val="009CDE"/>
                </a:solidFill>
                <a:latin typeface="Ebrima"/>
                <a:cs typeface="Ebrima"/>
              </a:rPr>
              <a:t> </a:t>
            </a:r>
            <a:r>
              <a:rPr sz="2700" b="0" dirty="0">
                <a:solidFill>
                  <a:srgbClr val="009CDE"/>
                </a:solidFill>
                <a:latin typeface="Ebrima"/>
                <a:cs typeface="Ebrima"/>
              </a:rPr>
              <a:t>communication</a:t>
            </a:r>
            <a:endParaRPr sz="2700">
              <a:latin typeface="Ebrima"/>
              <a:cs typeface="Ebrima"/>
            </a:endParaRPr>
          </a:p>
        </p:txBody>
      </p:sp>
      <p:sp>
        <p:nvSpPr>
          <p:cNvPr id="21" name="object 21"/>
          <p:cNvSpPr txBox="1"/>
          <p:nvPr/>
        </p:nvSpPr>
        <p:spPr>
          <a:xfrm>
            <a:off x="364464" y="899351"/>
            <a:ext cx="3845719" cy="193803"/>
          </a:xfrm>
          <a:prstGeom prst="rect">
            <a:avLst/>
          </a:prstGeom>
        </p:spPr>
        <p:txBody>
          <a:bodyPr vert="horz" wrap="square" lIns="0" tIns="9049"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a:lnSpc>
                <a:spcPct val="100000"/>
              </a:lnSpc>
              <a:spcBef>
                <a:spcPts val="71"/>
              </a:spcBef>
            </a:pPr>
            <a:r>
              <a:rPr sz="1200" b="1" spc="-4" dirty="0">
                <a:latin typeface="Ebrima"/>
                <a:cs typeface="Ebrima"/>
              </a:rPr>
              <a:t>Key risk communication </a:t>
            </a:r>
            <a:r>
              <a:rPr sz="1200" b="1" spc="-8" dirty="0">
                <a:latin typeface="Ebrima"/>
                <a:cs typeface="Ebrima"/>
              </a:rPr>
              <a:t>points for your</a:t>
            </a:r>
            <a:r>
              <a:rPr sz="1200" b="1" spc="-26" dirty="0">
                <a:latin typeface="Ebrima"/>
                <a:cs typeface="Ebrima"/>
              </a:rPr>
              <a:t> </a:t>
            </a:r>
            <a:r>
              <a:rPr sz="1200" b="1" spc="-4" dirty="0">
                <a:latin typeface="Ebrima"/>
                <a:cs typeface="Ebrima"/>
              </a:rPr>
              <a:t>conversation:</a:t>
            </a:r>
            <a:endParaRPr sz="1200">
              <a:latin typeface="Ebrima"/>
              <a:cs typeface="Ebrima"/>
            </a:endParaRPr>
          </a:p>
        </p:txBody>
      </p:sp>
      <p:sp>
        <p:nvSpPr>
          <p:cNvPr id="22" name="object 22"/>
          <p:cNvSpPr txBox="1"/>
          <p:nvPr/>
        </p:nvSpPr>
        <p:spPr>
          <a:xfrm>
            <a:off x="364007" y="4706036"/>
            <a:ext cx="3229928" cy="101951"/>
          </a:xfrm>
          <a:prstGeom prst="rect">
            <a:avLst/>
          </a:prstGeom>
        </p:spPr>
        <p:txBody>
          <a:bodyPr vert="horz" wrap="square" lIns="0" tIns="952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a:lnSpc>
                <a:spcPct val="100000"/>
              </a:lnSpc>
              <a:spcBef>
                <a:spcPts val="75"/>
              </a:spcBef>
            </a:pPr>
            <a:r>
              <a:rPr sz="600" dirty="0">
                <a:latin typeface="Calibri"/>
                <a:cs typeface="Calibri"/>
              </a:rPr>
              <a:t>NOTE: See </a:t>
            </a:r>
            <a:r>
              <a:rPr sz="600" spc="-4" dirty="0">
                <a:latin typeface="Calibri"/>
                <a:cs typeface="Calibri"/>
              </a:rPr>
              <a:t>more resources to support health workers in </a:t>
            </a:r>
            <a:r>
              <a:rPr sz="600" dirty="0">
                <a:latin typeface="Calibri"/>
                <a:cs typeface="Calibri"/>
              </a:rPr>
              <a:t>COVID-19 </a:t>
            </a:r>
            <a:r>
              <a:rPr sz="600" spc="-4" dirty="0">
                <a:latin typeface="Calibri"/>
                <a:cs typeface="Calibri"/>
              </a:rPr>
              <a:t>risk communication </a:t>
            </a:r>
            <a:r>
              <a:rPr sz="600" dirty="0">
                <a:latin typeface="Calibri"/>
                <a:cs typeface="Calibri"/>
              </a:rPr>
              <a:t>at </a:t>
            </a:r>
            <a:r>
              <a:rPr sz="600" spc="-4" dirty="0">
                <a:latin typeface="Calibri"/>
                <a:cs typeface="Calibri"/>
              </a:rPr>
              <a:t>end of</a:t>
            </a:r>
            <a:r>
              <a:rPr sz="600" spc="15" dirty="0">
                <a:latin typeface="Calibri"/>
                <a:cs typeface="Calibri"/>
              </a:rPr>
              <a:t> </a:t>
            </a:r>
            <a:r>
              <a:rPr sz="600" spc="-4" dirty="0">
                <a:latin typeface="Calibri"/>
                <a:cs typeface="Calibri"/>
              </a:rPr>
              <a:t>module</a:t>
            </a:r>
            <a:endParaRPr sz="600">
              <a:latin typeface="Calibri"/>
              <a:cs typeface="Calibri"/>
            </a:endParaRPr>
          </a:p>
        </p:txBody>
      </p:sp>
      <p:sp>
        <p:nvSpPr>
          <p:cNvPr id="23" name="object 23"/>
          <p:cNvSpPr/>
          <p:nvPr/>
        </p:nvSpPr>
        <p:spPr>
          <a:xfrm>
            <a:off x="3759326" y="1560196"/>
            <a:ext cx="1621155" cy="2985611"/>
          </a:xfrm>
          <a:custGeom>
            <a:avLst/>
            <a:gdLst/>
            <a:ahLst/>
            <a:cxnLst/>
            <a:rect l="l" t="t" r="r" b="b"/>
            <a:pathLst>
              <a:path w="2161540" h="3980815">
                <a:moveTo>
                  <a:pt x="0" y="3980688"/>
                </a:moveTo>
                <a:lnTo>
                  <a:pt x="2161032" y="3980688"/>
                </a:lnTo>
                <a:lnTo>
                  <a:pt x="2161032" y="0"/>
                </a:lnTo>
                <a:lnTo>
                  <a:pt x="0" y="0"/>
                </a:lnTo>
                <a:lnTo>
                  <a:pt x="0" y="3980688"/>
                </a:lnTo>
                <a:close/>
              </a:path>
            </a:pathLst>
          </a:custGeom>
          <a:solidFill>
            <a:srgbClr val="FFFFFF"/>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4" name="object 24"/>
          <p:cNvSpPr txBox="1"/>
          <p:nvPr/>
        </p:nvSpPr>
        <p:spPr>
          <a:xfrm>
            <a:off x="3759326" y="1823370"/>
            <a:ext cx="1621155" cy="769620"/>
          </a:xfrm>
          <a:prstGeom prst="rect">
            <a:avLst/>
          </a:prstGeom>
        </p:spPr>
        <p:txBody>
          <a:bodyPr vert="horz" wrap="square" lIns="0" tIns="952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35731">
              <a:lnSpc>
                <a:spcPct val="100000"/>
              </a:lnSpc>
              <a:spcBef>
                <a:spcPts val="75"/>
              </a:spcBef>
            </a:pPr>
            <a:r>
              <a:rPr sz="1800" b="1" spc="-4" dirty="0">
                <a:solidFill>
                  <a:srgbClr val="009CDE"/>
                </a:solidFill>
                <a:latin typeface="Ebrima"/>
                <a:cs typeface="Ebrima"/>
              </a:rPr>
              <a:t>3.</a:t>
            </a:r>
            <a:endParaRPr sz="1800" dirty="0">
              <a:latin typeface="Ebrima"/>
              <a:cs typeface="Ebrima"/>
            </a:endParaRPr>
          </a:p>
          <a:p>
            <a:pPr marL="135731" marR="203359">
              <a:lnSpc>
                <a:spcPct val="120000"/>
              </a:lnSpc>
              <a:spcBef>
                <a:spcPts val="724"/>
              </a:spcBef>
            </a:pPr>
            <a:r>
              <a:rPr sz="1050" dirty="0">
                <a:uFill>
                  <a:solidFill>
                    <a:srgbClr val="000000"/>
                  </a:solidFill>
                </a:uFill>
                <a:latin typeface="Ebrima"/>
                <a:cs typeface="Ebrima"/>
              </a:rPr>
              <a:t>Promote safety of</a:t>
            </a:r>
            <a:r>
              <a:rPr sz="1050" spc="-79" dirty="0">
                <a:uFill>
                  <a:solidFill>
                    <a:srgbClr val="000000"/>
                  </a:solidFill>
                </a:uFill>
                <a:latin typeface="Ebrima"/>
                <a:cs typeface="Ebrima"/>
              </a:rPr>
              <a:t> </a:t>
            </a:r>
            <a:r>
              <a:rPr sz="1050" dirty="0">
                <a:uFill>
                  <a:solidFill>
                    <a:srgbClr val="000000"/>
                  </a:solidFill>
                </a:uFill>
                <a:latin typeface="Ebrima"/>
                <a:cs typeface="Ebrima"/>
              </a:rPr>
              <a:t>the </a:t>
            </a:r>
            <a:r>
              <a:rPr sz="1050" dirty="0">
                <a:latin typeface="Ebrima"/>
                <a:cs typeface="Ebrima"/>
              </a:rPr>
              <a:t> </a:t>
            </a:r>
            <a:r>
              <a:rPr sz="1050" spc="-4" dirty="0">
                <a:uFill>
                  <a:solidFill>
                    <a:srgbClr val="000000"/>
                  </a:solidFill>
                </a:uFill>
                <a:latin typeface="Ebrima"/>
                <a:cs typeface="Ebrima"/>
              </a:rPr>
              <a:t>COVID-19</a:t>
            </a:r>
            <a:r>
              <a:rPr sz="1050" spc="-15" dirty="0">
                <a:uFill>
                  <a:solidFill>
                    <a:srgbClr val="000000"/>
                  </a:solidFill>
                </a:uFill>
                <a:latin typeface="Ebrima"/>
                <a:cs typeface="Ebrima"/>
              </a:rPr>
              <a:t> </a:t>
            </a:r>
            <a:r>
              <a:rPr sz="1050" spc="-4" dirty="0">
                <a:uFill>
                  <a:solidFill>
                    <a:srgbClr val="000000"/>
                  </a:solidFill>
                </a:uFill>
                <a:latin typeface="Ebrima"/>
                <a:cs typeface="Ebrima"/>
              </a:rPr>
              <a:t>vaccines</a:t>
            </a:r>
            <a:endParaRPr sz="1050" dirty="0">
              <a:latin typeface="Ebrima"/>
              <a:cs typeface="Ebrima"/>
            </a:endParaRPr>
          </a:p>
        </p:txBody>
      </p:sp>
      <p:sp>
        <p:nvSpPr>
          <p:cNvPr id="25" name="object 25"/>
          <p:cNvSpPr/>
          <p:nvPr/>
        </p:nvSpPr>
        <p:spPr>
          <a:xfrm>
            <a:off x="4968114" y="3915896"/>
            <a:ext cx="179808" cy="179636"/>
          </a:xfrm>
          <a:prstGeom prst="rect">
            <a:avLst/>
          </a:prstGeom>
          <a:blipFill>
            <a:blip r:embed="rId4" cstate="print"/>
            <a:stretch>
              <a:fillRect/>
            </a:stretch>
          </a:blip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6" name="object 26"/>
          <p:cNvSpPr/>
          <p:nvPr/>
        </p:nvSpPr>
        <p:spPr>
          <a:xfrm>
            <a:off x="4816094" y="3632532"/>
            <a:ext cx="331946" cy="283369"/>
          </a:xfrm>
          <a:custGeom>
            <a:avLst/>
            <a:gdLst/>
            <a:ahLst/>
            <a:cxnLst/>
            <a:rect l="l" t="t" r="r" b="b"/>
            <a:pathLst>
              <a:path w="442595" h="377825">
                <a:moveTo>
                  <a:pt x="379232" y="0"/>
                </a:moveTo>
                <a:lnTo>
                  <a:pt x="62115" y="0"/>
                </a:lnTo>
                <a:lnTo>
                  <a:pt x="38158" y="4950"/>
                </a:lnTo>
                <a:lnTo>
                  <a:pt x="18389" y="18371"/>
                </a:lnTo>
                <a:lnTo>
                  <a:pt x="4954" y="38121"/>
                </a:lnTo>
                <a:lnTo>
                  <a:pt x="0" y="62056"/>
                </a:lnTo>
                <a:lnTo>
                  <a:pt x="0" y="236285"/>
                </a:lnTo>
                <a:lnTo>
                  <a:pt x="4954" y="260220"/>
                </a:lnTo>
                <a:lnTo>
                  <a:pt x="18389" y="279970"/>
                </a:lnTo>
                <a:lnTo>
                  <a:pt x="38158" y="293392"/>
                </a:lnTo>
                <a:lnTo>
                  <a:pt x="62115" y="298342"/>
                </a:lnTo>
                <a:lnTo>
                  <a:pt x="120962" y="298342"/>
                </a:lnTo>
                <a:lnTo>
                  <a:pt x="120962" y="352777"/>
                </a:lnTo>
                <a:lnTo>
                  <a:pt x="142757" y="377817"/>
                </a:lnTo>
                <a:lnTo>
                  <a:pt x="152564" y="377817"/>
                </a:lnTo>
                <a:lnTo>
                  <a:pt x="158013" y="375640"/>
                </a:lnTo>
                <a:lnTo>
                  <a:pt x="163462" y="371285"/>
                </a:lnTo>
                <a:lnTo>
                  <a:pt x="175449" y="359309"/>
                </a:lnTo>
                <a:lnTo>
                  <a:pt x="147116" y="359309"/>
                </a:lnTo>
                <a:lnTo>
                  <a:pt x="143846" y="358221"/>
                </a:lnTo>
                <a:lnTo>
                  <a:pt x="139487" y="353866"/>
                </a:lnTo>
                <a:lnTo>
                  <a:pt x="139487" y="279834"/>
                </a:lnTo>
                <a:lnTo>
                  <a:pt x="61025" y="279834"/>
                </a:lnTo>
                <a:lnTo>
                  <a:pt x="44730" y="276414"/>
                </a:lnTo>
                <a:lnTo>
                  <a:pt x="31194" y="267177"/>
                </a:lnTo>
                <a:lnTo>
                  <a:pt x="21948" y="253654"/>
                </a:lnTo>
                <a:lnTo>
                  <a:pt x="18525" y="237374"/>
                </a:lnTo>
                <a:lnTo>
                  <a:pt x="18525" y="63145"/>
                </a:lnTo>
                <a:lnTo>
                  <a:pt x="21948" y="46865"/>
                </a:lnTo>
                <a:lnTo>
                  <a:pt x="31194" y="33341"/>
                </a:lnTo>
                <a:lnTo>
                  <a:pt x="44730" y="24104"/>
                </a:lnTo>
                <a:lnTo>
                  <a:pt x="61025" y="20685"/>
                </a:lnTo>
                <a:lnTo>
                  <a:pt x="424996" y="20685"/>
                </a:lnTo>
                <a:lnTo>
                  <a:pt x="423095" y="17963"/>
                </a:lnTo>
                <a:lnTo>
                  <a:pt x="403207" y="4797"/>
                </a:lnTo>
                <a:lnTo>
                  <a:pt x="379232" y="0"/>
                </a:lnTo>
                <a:close/>
              </a:path>
              <a:path w="442595" h="377825">
                <a:moveTo>
                  <a:pt x="424996" y="20685"/>
                </a:moveTo>
                <a:lnTo>
                  <a:pt x="378143" y="20685"/>
                </a:lnTo>
                <a:lnTo>
                  <a:pt x="394455" y="24104"/>
                </a:lnTo>
                <a:lnTo>
                  <a:pt x="408111" y="33341"/>
                </a:lnTo>
                <a:lnTo>
                  <a:pt x="417680" y="46865"/>
                </a:lnTo>
                <a:lnTo>
                  <a:pt x="421733" y="63145"/>
                </a:lnTo>
                <a:lnTo>
                  <a:pt x="421733" y="237374"/>
                </a:lnTo>
                <a:lnTo>
                  <a:pt x="418310" y="253654"/>
                </a:lnTo>
                <a:lnTo>
                  <a:pt x="409064" y="267177"/>
                </a:lnTo>
                <a:lnTo>
                  <a:pt x="395528" y="276414"/>
                </a:lnTo>
                <a:lnTo>
                  <a:pt x="379232" y="279834"/>
                </a:lnTo>
                <a:lnTo>
                  <a:pt x="226667" y="279834"/>
                </a:lnTo>
                <a:lnTo>
                  <a:pt x="147116" y="359309"/>
                </a:lnTo>
                <a:lnTo>
                  <a:pt x="175449" y="359309"/>
                </a:lnTo>
                <a:lnTo>
                  <a:pt x="235385" y="299430"/>
                </a:lnTo>
                <a:lnTo>
                  <a:pt x="380322" y="299430"/>
                </a:lnTo>
                <a:lnTo>
                  <a:pt x="404280" y="294480"/>
                </a:lnTo>
                <a:lnTo>
                  <a:pt x="424048" y="281058"/>
                </a:lnTo>
                <a:lnTo>
                  <a:pt x="437483" y="261309"/>
                </a:lnTo>
                <a:lnTo>
                  <a:pt x="442438" y="237374"/>
                </a:lnTo>
                <a:lnTo>
                  <a:pt x="442438" y="62056"/>
                </a:lnTo>
                <a:lnTo>
                  <a:pt x="436853" y="37662"/>
                </a:lnTo>
                <a:lnTo>
                  <a:pt x="424996" y="20685"/>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7" name="object 27"/>
          <p:cNvSpPr/>
          <p:nvPr/>
        </p:nvSpPr>
        <p:spPr>
          <a:xfrm>
            <a:off x="4807921" y="3626000"/>
            <a:ext cx="346710" cy="297656"/>
          </a:xfrm>
          <a:custGeom>
            <a:avLst/>
            <a:gdLst/>
            <a:ahLst/>
            <a:cxnLst/>
            <a:rect l="l" t="t" r="r" b="b"/>
            <a:pathLst>
              <a:path w="462279" h="396875">
                <a:moveTo>
                  <a:pt x="389040" y="0"/>
                </a:moveTo>
                <a:lnTo>
                  <a:pt x="71923" y="0"/>
                </a:lnTo>
                <a:lnTo>
                  <a:pt x="44134" y="5715"/>
                </a:lnTo>
                <a:lnTo>
                  <a:pt x="21250" y="21229"/>
                </a:lnTo>
                <a:lnTo>
                  <a:pt x="5721" y="44092"/>
                </a:lnTo>
                <a:lnTo>
                  <a:pt x="0" y="71854"/>
                </a:lnTo>
                <a:lnTo>
                  <a:pt x="0" y="246084"/>
                </a:lnTo>
                <a:lnTo>
                  <a:pt x="5721" y="273846"/>
                </a:lnTo>
                <a:lnTo>
                  <a:pt x="21250" y="296709"/>
                </a:lnTo>
                <a:lnTo>
                  <a:pt x="44134" y="312223"/>
                </a:lnTo>
                <a:lnTo>
                  <a:pt x="71923" y="317938"/>
                </a:lnTo>
                <a:lnTo>
                  <a:pt x="120962" y="317938"/>
                </a:lnTo>
                <a:lnTo>
                  <a:pt x="120962" y="362575"/>
                </a:lnTo>
                <a:lnTo>
                  <a:pt x="142757" y="394148"/>
                </a:lnTo>
                <a:lnTo>
                  <a:pt x="148205" y="395237"/>
                </a:lnTo>
                <a:lnTo>
                  <a:pt x="152564" y="396325"/>
                </a:lnTo>
                <a:lnTo>
                  <a:pt x="165641" y="396325"/>
                </a:lnTo>
                <a:lnTo>
                  <a:pt x="174359" y="393059"/>
                </a:lnTo>
                <a:lnTo>
                  <a:pt x="201603" y="365842"/>
                </a:lnTo>
                <a:lnTo>
                  <a:pt x="141667" y="365842"/>
                </a:lnTo>
                <a:lnTo>
                  <a:pt x="140577" y="364753"/>
                </a:lnTo>
                <a:lnTo>
                  <a:pt x="140577" y="297253"/>
                </a:lnTo>
                <a:lnTo>
                  <a:pt x="71923" y="297253"/>
                </a:lnTo>
                <a:lnTo>
                  <a:pt x="51950" y="293426"/>
                </a:lnTo>
                <a:lnTo>
                  <a:pt x="35553" y="282964"/>
                </a:lnTo>
                <a:lnTo>
                  <a:pt x="24263" y="267399"/>
                </a:lnTo>
                <a:lnTo>
                  <a:pt x="19615" y="248261"/>
                </a:lnTo>
                <a:lnTo>
                  <a:pt x="39927" y="248261"/>
                </a:lnTo>
                <a:lnTo>
                  <a:pt x="39230" y="244995"/>
                </a:lnTo>
                <a:lnTo>
                  <a:pt x="39230" y="70766"/>
                </a:lnTo>
                <a:lnTo>
                  <a:pt x="39927" y="67499"/>
                </a:lnTo>
                <a:lnTo>
                  <a:pt x="19615" y="67499"/>
                </a:lnTo>
                <a:lnTo>
                  <a:pt x="24263" y="48362"/>
                </a:lnTo>
                <a:lnTo>
                  <a:pt x="35553" y="32797"/>
                </a:lnTo>
                <a:lnTo>
                  <a:pt x="51950" y="22335"/>
                </a:lnTo>
                <a:lnTo>
                  <a:pt x="71923" y="18508"/>
                </a:lnTo>
                <a:lnTo>
                  <a:pt x="436541" y="18508"/>
                </a:lnTo>
                <a:lnTo>
                  <a:pt x="416846" y="5545"/>
                </a:lnTo>
                <a:lnTo>
                  <a:pt x="389040" y="0"/>
                </a:lnTo>
                <a:close/>
              </a:path>
              <a:path w="462279" h="396875">
                <a:moveTo>
                  <a:pt x="39927" y="248261"/>
                </a:moveTo>
                <a:lnTo>
                  <a:pt x="19615" y="248261"/>
                </a:lnTo>
                <a:lnTo>
                  <a:pt x="24876" y="267399"/>
                </a:lnTo>
                <a:lnTo>
                  <a:pt x="36370" y="282964"/>
                </a:lnTo>
                <a:lnTo>
                  <a:pt x="52563" y="293426"/>
                </a:lnTo>
                <a:lnTo>
                  <a:pt x="71923" y="297253"/>
                </a:lnTo>
                <a:lnTo>
                  <a:pt x="140577" y="297253"/>
                </a:lnTo>
                <a:lnTo>
                  <a:pt x="140577" y="363664"/>
                </a:lnTo>
                <a:lnTo>
                  <a:pt x="141667" y="364753"/>
                </a:lnTo>
                <a:lnTo>
                  <a:pt x="141667" y="365842"/>
                </a:lnTo>
                <a:lnTo>
                  <a:pt x="201603" y="365842"/>
                </a:lnTo>
                <a:lnTo>
                  <a:pt x="216860" y="350600"/>
                </a:lnTo>
                <a:lnTo>
                  <a:pt x="161282" y="350600"/>
                </a:lnTo>
                <a:lnTo>
                  <a:pt x="161282" y="277656"/>
                </a:lnTo>
                <a:lnTo>
                  <a:pt x="71923" y="277656"/>
                </a:lnTo>
                <a:lnTo>
                  <a:pt x="59459" y="275003"/>
                </a:lnTo>
                <a:lnTo>
                  <a:pt x="49038" y="267858"/>
                </a:lnTo>
                <a:lnTo>
                  <a:pt x="41887" y="257447"/>
                </a:lnTo>
                <a:lnTo>
                  <a:pt x="39927" y="248261"/>
                </a:lnTo>
                <a:close/>
              </a:path>
              <a:path w="462279" h="396875">
                <a:moveTo>
                  <a:pt x="452129" y="38104"/>
                </a:moveTo>
                <a:lnTo>
                  <a:pt x="389040" y="38104"/>
                </a:lnTo>
                <a:lnTo>
                  <a:pt x="401981" y="40758"/>
                </a:lnTo>
                <a:lnTo>
                  <a:pt x="412470" y="47903"/>
                </a:lnTo>
                <a:lnTo>
                  <a:pt x="419689" y="58313"/>
                </a:lnTo>
                <a:lnTo>
                  <a:pt x="422822" y="70766"/>
                </a:lnTo>
                <a:lnTo>
                  <a:pt x="422822" y="244995"/>
                </a:lnTo>
                <a:lnTo>
                  <a:pt x="420166" y="257447"/>
                </a:lnTo>
                <a:lnTo>
                  <a:pt x="413015" y="267858"/>
                </a:lnTo>
                <a:lnTo>
                  <a:pt x="402594" y="275003"/>
                </a:lnTo>
                <a:lnTo>
                  <a:pt x="390130" y="277656"/>
                </a:lnTo>
                <a:lnTo>
                  <a:pt x="234296" y="277656"/>
                </a:lnTo>
                <a:lnTo>
                  <a:pt x="161282" y="350600"/>
                </a:lnTo>
                <a:lnTo>
                  <a:pt x="216860" y="350600"/>
                </a:lnTo>
                <a:lnTo>
                  <a:pt x="249552" y="317938"/>
                </a:lnTo>
                <a:lnTo>
                  <a:pt x="390130" y="317938"/>
                </a:lnTo>
                <a:lnTo>
                  <a:pt x="417919" y="312223"/>
                </a:lnTo>
                <a:lnTo>
                  <a:pt x="440000" y="297253"/>
                </a:lnTo>
                <a:lnTo>
                  <a:pt x="390130" y="297253"/>
                </a:lnTo>
                <a:lnTo>
                  <a:pt x="410256" y="293068"/>
                </a:lnTo>
                <a:lnTo>
                  <a:pt x="426909" y="281739"/>
                </a:lnTo>
                <a:lnTo>
                  <a:pt x="438249" y="265102"/>
                </a:lnTo>
                <a:lnTo>
                  <a:pt x="442438" y="244995"/>
                </a:lnTo>
                <a:lnTo>
                  <a:pt x="442438" y="202535"/>
                </a:lnTo>
                <a:lnTo>
                  <a:pt x="462053" y="202535"/>
                </a:lnTo>
                <a:lnTo>
                  <a:pt x="462053" y="70766"/>
                </a:lnTo>
                <a:lnTo>
                  <a:pt x="455702" y="43174"/>
                </a:lnTo>
                <a:lnTo>
                  <a:pt x="452129" y="38104"/>
                </a:lnTo>
                <a:close/>
              </a:path>
              <a:path w="462279" h="396875">
                <a:moveTo>
                  <a:pt x="462053" y="202535"/>
                </a:moveTo>
                <a:lnTo>
                  <a:pt x="442438" y="202535"/>
                </a:lnTo>
                <a:lnTo>
                  <a:pt x="442438" y="244995"/>
                </a:lnTo>
                <a:lnTo>
                  <a:pt x="438249" y="265102"/>
                </a:lnTo>
                <a:lnTo>
                  <a:pt x="426909" y="281739"/>
                </a:lnTo>
                <a:lnTo>
                  <a:pt x="410256" y="293068"/>
                </a:lnTo>
                <a:lnTo>
                  <a:pt x="390130" y="297253"/>
                </a:lnTo>
                <a:lnTo>
                  <a:pt x="440000" y="297253"/>
                </a:lnTo>
                <a:lnTo>
                  <a:pt x="440803" y="296709"/>
                </a:lnTo>
                <a:lnTo>
                  <a:pt x="456332" y="273846"/>
                </a:lnTo>
                <a:lnTo>
                  <a:pt x="462053" y="246084"/>
                </a:lnTo>
                <a:lnTo>
                  <a:pt x="462053" y="202535"/>
                </a:lnTo>
                <a:close/>
              </a:path>
              <a:path w="462279" h="396875">
                <a:moveTo>
                  <a:pt x="436541" y="18508"/>
                </a:moveTo>
                <a:lnTo>
                  <a:pt x="71923" y="18508"/>
                </a:lnTo>
                <a:lnTo>
                  <a:pt x="52563" y="22488"/>
                </a:lnTo>
                <a:lnTo>
                  <a:pt x="36370" y="33205"/>
                </a:lnTo>
                <a:lnTo>
                  <a:pt x="24876" y="48821"/>
                </a:lnTo>
                <a:lnTo>
                  <a:pt x="19615" y="67499"/>
                </a:lnTo>
                <a:lnTo>
                  <a:pt x="39927" y="67499"/>
                </a:lnTo>
                <a:lnTo>
                  <a:pt x="41887" y="58313"/>
                </a:lnTo>
                <a:lnTo>
                  <a:pt x="49038" y="47903"/>
                </a:lnTo>
                <a:lnTo>
                  <a:pt x="59459" y="40758"/>
                </a:lnTo>
                <a:lnTo>
                  <a:pt x="71923" y="38104"/>
                </a:lnTo>
                <a:lnTo>
                  <a:pt x="452129" y="38104"/>
                </a:lnTo>
                <a:lnTo>
                  <a:pt x="439850" y="20685"/>
                </a:lnTo>
                <a:lnTo>
                  <a:pt x="436541" y="18508"/>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8" name="object 28"/>
          <p:cNvSpPr/>
          <p:nvPr/>
        </p:nvSpPr>
        <p:spPr>
          <a:xfrm>
            <a:off x="4634650" y="4137993"/>
            <a:ext cx="371951" cy="251936"/>
          </a:xfrm>
          <a:custGeom>
            <a:avLst/>
            <a:gdLst/>
            <a:ahLst/>
            <a:cxnLst/>
            <a:rect l="l" t="t" r="r" b="b"/>
            <a:pathLst>
              <a:path w="495934" h="335914">
                <a:moveTo>
                  <a:pt x="309488" y="0"/>
                </a:moveTo>
                <a:lnTo>
                  <a:pt x="185257" y="0"/>
                </a:lnTo>
                <a:lnTo>
                  <a:pt x="135966" y="6592"/>
                </a:lnTo>
                <a:lnTo>
                  <a:pt x="91700" y="25161"/>
                </a:lnTo>
                <a:lnTo>
                  <a:pt x="54215" y="53891"/>
                </a:lnTo>
                <a:lnTo>
                  <a:pt x="25266" y="90967"/>
                </a:lnTo>
                <a:lnTo>
                  <a:pt x="6609" y="134576"/>
                </a:lnTo>
                <a:lnTo>
                  <a:pt x="0" y="182902"/>
                </a:lnTo>
                <a:lnTo>
                  <a:pt x="0" y="326614"/>
                </a:lnTo>
                <a:lnTo>
                  <a:pt x="6538" y="335323"/>
                </a:lnTo>
                <a:lnTo>
                  <a:pt x="489297" y="335323"/>
                </a:lnTo>
                <a:lnTo>
                  <a:pt x="495836" y="327702"/>
                </a:lnTo>
                <a:lnTo>
                  <a:pt x="495836" y="182902"/>
                </a:lnTo>
                <a:lnTo>
                  <a:pt x="489222" y="134122"/>
                </a:lnTo>
                <a:lnTo>
                  <a:pt x="470529" y="90241"/>
                </a:lnTo>
                <a:lnTo>
                  <a:pt x="441484" y="53074"/>
                </a:lnTo>
                <a:lnTo>
                  <a:pt x="403812" y="24435"/>
                </a:lnTo>
                <a:lnTo>
                  <a:pt x="359239" y="6139"/>
                </a:lnTo>
                <a:lnTo>
                  <a:pt x="309488" y="0"/>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9" name="object 29"/>
          <p:cNvSpPr/>
          <p:nvPr/>
        </p:nvSpPr>
        <p:spPr>
          <a:xfrm>
            <a:off x="4958306" y="4117579"/>
            <a:ext cx="254318" cy="199549"/>
          </a:xfrm>
          <a:custGeom>
            <a:avLst/>
            <a:gdLst/>
            <a:ahLst/>
            <a:cxnLst/>
            <a:rect l="l" t="t" r="r" b="b"/>
            <a:pathLst>
              <a:path w="339090" h="266064">
                <a:moveTo>
                  <a:pt x="188526" y="0"/>
                </a:moveTo>
                <a:lnTo>
                  <a:pt x="75192" y="0"/>
                </a:lnTo>
                <a:lnTo>
                  <a:pt x="55628" y="1394"/>
                </a:lnTo>
                <a:lnTo>
                  <a:pt x="36370" y="5443"/>
                </a:lnTo>
                <a:lnTo>
                  <a:pt x="17725" y="11941"/>
                </a:lnTo>
                <a:lnTo>
                  <a:pt x="0" y="20685"/>
                </a:lnTo>
                <a:lnTo>
                  <a:pt x="36101" y="48852"/>
                </a:lnTo>
                <a:lnTo>
                  <a:pt x="65454" y="82976"/>
                </a:lnTo>
                <a:lnTo>
                  <a:pt x="87328" y="121961"/>
                </a:lnTo>
                <a:lnTo>
                  <a:pt x="100989" y="164708"/>
                </a:lnTo>
                <a:lnTo>
                  <a:pt x="105705" y="210120"/>
                </a:lnTo>
                <a:lnTo>
                  <a:pt x="105705" y="265644"/>
                </a:lnTo>
                <a:lnTo>
                  <a:pt x="338912" y="265644"/>
                </a:lnTo>
                <a:lnTo>
                  <a:pt x="338912" y="146975"/>
                </a:lnTo>
                <a:lnTo>
                  <a:pt x="331222" y="100753"/>
                </a:lnTo>
                <a:lnTo>
                  <a:pt x="309829" y="60436"/>
                </a:lnTo>
                <a:lnTo>
                  <a:pt x="277241" y="28532"/>
                </a:lnTo>
                <a:lnTo>
                  <a:pt x="235970" y="7551"/>
                </a:lnTo>
                <a:lnTo>
                  <a:pt x="188526" y="0"/>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30" name="object 30"/>
          <p:cNvSpPr/>
          <p:nvPr/>
        </p:nvSpPr>
        <p:spPr>
          <a:xfrm>
            <a:off x="4718016" y="3920796"/>
            <a:ext cx="204788" cy="203359"/>
          </a:xfrm>
          <a:custGeom>
            <a:avLst/>
            <a:gdLst/>
            <a:ahLst/>
            <a:cxnLst/>
            <a:rect l="l" t="t" r="r" b="b"/>
            <a:pathLst>
              <a:path w="273050" h="271145">
                <a:moveTo>
                  <a:pt x="136218" y="0"/>
                </a:moveTo>
                <a:lnTo>
                  <a:pt x="92759" y="6941"/>
                </a:lnTo>
                <a:lnTo>
                  <a:pt x="55315" y="26268"/>
                </a:lnTo>
                <a:lnTo>
                  <a:pt x="25979" y="55733"/>
                </a:lnTo>
                <a:lnTo>
                  <a:pt x="6843" y="93088"/>
                </a:lnTo>
                <a:lnTo>
                  <a:pt x="0" y="136088"/>
                </a:lnTo>
                <a:lnTo>
                  <a:pt x="6948" y="179183"/>
                </a:lnTo>
                <a:lnTo>
                  <a:pt x="26293" y="216687"/>
                </a:lnTo>
                <a:lnTo>
                  <a:pt x="55786" y="246143"/>
                </a:lnTo>
                <a:lnTo>
                  <a:pt x="93177" y="265095"/>
                </a:lnTo>
                <a:lnTo>
                  <a:pt x="136218" y="271088"/>
                </a:lnTo>
                <a:lnTo>
                  <a:pt x="179677" y="264364"/>
                </a:lnTo>
                <a:lnTo>
                  <a:pt x="217121" y="245516"/>
                </a:lnTo>
                <a:lnTo>
                  <a:pt x="246457" y="216530"/>
                </a:lnTo>
                <a:lnTo>
                  <a:pt x="265593" y="179392"/>
                </a:lnTo>
                <a:lnTo>
                  <a:pt x="272437" y="136088"/>
                </a:lnTo>
                <a:lnTo>
                  <a:pt x="265593" y="92670"/>
                </a:lnTo>
                <a:lnTo>
                  <a:pt x="246457" y="55262"/>
                </a:lnTo>
                <a:lnTo>
                  <a:pt x="217121" y="25954"/>
                </a:lnTo>
                <a:lnTo>
                  <a:pt x="179677" y="6837"/>
                </a:lnTo>
                <a:lnTo>
                  <a:pt x="136218" y="0"/>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31" name="object 31"/>
          <p:cNvSpPr/>
          <p:nvPr/>
        </p:nvSpPr>
        <p:spPr>
          <a:xfrm>
            <a:off x="5460111" y="1560196"/>
            <a:ext cx="1619726" cy="2985611"/>
          </a:xfrm>
          <a:custGeom>
            <a:avLst/>
            <a:gdLst/>
            <a:ahLst/>
            <a:cxnLst/>
            <a:rect l="l" t="t" r="r" b="b"/>
            <a:pathLst>
              <a:path w="2159634" h="3980815">
                <a:moveTo>
                  <a:pt x="0" y="3980688"/>
                </a:moveTo>
                <a:lnTo>
                  <a:pt x="2159507" y="3980688"/>
                </a:lnTo>
                <a:lnTo>
                  <a:pt x="2159507" y="0"/>
                </a:lnTo>
                <a:lnTo>
                  <a:pt x="0" y="0"/>
                </a:lnTo>
                <a:lnTo>
                  <a:pt x="0" y="3980688"/>
                </a:lnTo>
                <a:close/>
              </a:path>
            </a:pathLst>
          </a:custGeom>
          <a:solidFill>
            <a:srgbClr val="FFFFFF"/>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32" name="object 32"/>
          <p:cNvSpPr txBox="1"/>
          <p:nvPr/>
        </p:nvSpPr>
        <p:spPr>
          <a:xfrm>
            <a:off x="5460111" y="1743263"/>
            <a:ext cx="1619726" cy="1733550"/>
          </a:xfrm>
          <a:prstGeom prst="rect">
            <a:avLst/>
          </a:prstGeom>
        </p:spPr>
        <p:txBody>
          <a:bodyPr vert="horz" wrap="square" lIns="0" tIns="89535"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35255">
              <a:lnSpc>
                <a:spcPct val="100000"/>
              </a:lnSpc>
              <a:spcBef>
                <a:spcPts val="705"/>
              </a:spcBef>
            </a:pPr>
            <a:r>
              <a:rPr sz="1800" b="1" spc="-4" dirty="0">
                <a:solidFill>
                  <a:srgbClr val="009CDE"/>
                </a:solidFill>
                <a:latin typeface="Ebrima"/>
                <a:cs typeface="Ebrima"/>
              </a:rPr>
              <a:t>4.</a:t>
            </a:r>
            <a:endParaRPr sz="1800" dirty="0">
              <a:latin typeface="Ebrima"/>
              <a:cs typeface="Ebrima"/>
            </a:endParaRPr>
          </a:p>
          <a:p>
            <a:pPr marL="135255" marR="70009">
              <a:lnSpc>
                <a:spcPct val="120000"/>
              </a:lnSpc>
              <a:spcBef>
                <a:spcPts val="120"/>
              </a:spcBef>
            </a:pPr>
            <a:r>
              <a:rPr sz="1050" spc="-4" dirty="0">
                <a:latin typeface="Ebrima"/>
                <a:cs typeface="Ebrima"/>
              </a:rPr>
              <a:t>Discuss </a:t>
            </a:r>
            <a:r>
              <a:rPr sz="1050" dirty="0">
                <a:latin typeface="Ebrima"/>
                <a:cs typeface="Ebrima"/>
              </a:rPr>
              <a:t>effectiveness of  </a:t>
            </a:r>
            <a:r>
              <a:rPr sz="1050" spc="-4" dirty="0">
                <a:latin typeface="Ebrima"/>
                <a:cs typeface="Ebrima"/>
              </a:rPr>
              <a:t>COVID-19 vaccines </a:t>
            </a:r>
            <a:r>
              <a:rPr sz="1050" dirty="0">
                <a:latin typeface="Ebrima"/>
                <a:cs typeface="Ebrima"/>
              </a:rPr>
              <a:t>and  </a:t>
            </a:r>
            <a:r>
              <a:rPr sz="1050" spc="-4" dirty="0">
                <a:latin typeface="Ebrima"/>
                <a:cs typeface="Ebrima"/>
              </a:rPr>
              <a:t>continued  </a:t>
            </a:r>
            <a:r>
              <a:rPr sz="1050" u="sng" dirty="0">
                <a:uFill>
                  <a:solidFill>
                    <a:srgbClr val="000000"/>
                  </a:solidFill>
                </a:uFill>
                <a:latin typeface="Ebrima"/>
                <a:cs typeface="Ebrima"/>
                <a:hlinkClick r:id="rId5"/>
              </a:rPr>
              <a:t>recommended </a:t>
            </a:r>
            <a:r>
              <a:rPr sz="1050" dirty="0">
                <a:latin typeface="Ebrima"/>
                <a:cs typeface="Ebrima"/>
                <a:hlinkClick r:id="rId5"/>
              </a:rPr>
              <a:t> </a:t>
            </a:r>
            <a:r>
              <a:rPr sz="1050" u="sng" dirty="0">
                <a:uFill>
                  <a:solidFill>
                    <a:srgbClr val="000000"/>
                  </a:solidFill>
                </a:uFill>
                <a:latin typeface="Ebrima"/>
                <a:cs typeface="Ebrima"/>
                <a:hlinkClick r:id="rId5"/>
              </a:rPr>
              <a:t>precautions to</a:t>
            </a:r>
            <a:r>
              <a:rPr sz="1050" u="sng" spc="-56" dirty="0">
                <a:uFill>
                  <a:solidFill>
                    <a:srgbClr val="000000"/>
                  </a:solidFill>
                </a:uFill>
                <a:latin typeface="Ebrima"/>
                <a:cs typeface="Ebrima"/>
                <a:hlinkClick r:id="rId5"/>
              </a:rPr>
              <a:t> </a:t>
            </a:r>
            <a:r>
              <a:rPr sz="1050" u="sng" dirty="0">
                <a:uFill>
                  <a:solidFill>
                    <a:srgbClr val="000000"/>
                  </a:solidFill>
                </a:uFill>
                <a:latin typeface="Ebrima"/>
                <a:cs typeface="Ebrima"/>
                <a:hlinkClick r:id="rId5"/>
              </a:rPr>
              <a:t>decrease </a:t>
            </a:r>
            <a:r>
              <a:rPr sz="1050" dirty="0">
                <a:latin typeface="Ebrima"/>
                <a:cs typeface="Ebrima"/>
                <a:hlinkClick r:id="rId5"/>
              </a:rPr>
              <a:t> </a:t>
            </a:r>
            <a:r>
              <a:rPr sz="1050" u="sng" dirty="0">
                <a:uFill>
                  <a:solidFill>
                    <a:srgbClr val="000000"/>
                  </a:solidFill>
                </a:uFill>
                <a:latin typeface="Ebrima"/>
                <a:cs typeface="Ebrima"/>
                <a:hlinkClick r:id="rId5"/>
              </a:rPr>
              <a:t>risk of </a:t>
            </a:r>
            <a:r>
              <a:rPr sz="1050" u="sng" spc="-4" dirty="0">
                <a:uFill>
                  <a:solidFill>
                    <a:srgbClr val="000000"/>
                  </a:solidFill>
                </a:uFill>
                <a:latin typeface="Ebrima"/>
                <a:cs typeface="Ebrima"/>
                <a:hlinkClick r:id="rId5"/>
              </a:rPr>
              <a:t>COVID-19 </a:t>
            </a:r>
            <a:r>
              <a:rPr sz="1050" spc="-4" dirty="0">
                <a:latin typeface="Ebrima"/>
                <a:cs typeface="Ebrima"/>
                <a:hlinkClick r:id="rId5"/>
              </a:rPr>
              <a:t> </a:t>
            </a:r>
            <a:r>
              <a:rPr sz="1050" u="sng" dirty="0">
                <a:uFill>
                  <a:solidFill>
                    <a:srgbClr val="000000"/>
                  </a:solidFill>
                </a:uFill>
                <a:latin typeface="Ebrima"/>
                <a:cs typeface="Ebrima"/>
                <a:hlinkClick r:id="rId5"/>
              </a:rPr>
              <a:t>disease.</a:t>
            </a:r>
            <a:endParaRPr sz="1050" dirty="0">
              <a:latin typeface="Ebrima"/>
              <a:cs typeface="Ebrima"/>
            </a:endParaRPr>
          </a:p>
        </p:txBody>
      </p:sp>
      <p:sp>
        <p:nvSpPr>
          <p:cNvPr id="33" name="object 33"/>
          <p:cNvSpPr/>
          <p:nvPr/>
        </p:nvSpPr>
        <p:spPr>
          <a:xfrm>
            <a:off x="6449707" y="3888418"/>
            <a:ext cx="250031" cy="99536"/>
          </a:xfrm>
          <a:custGeom>
            <a:avLst/>
            <a:gdLst/>
            <a:ahLst/>
            <a:cxnLst/>
            <a:rect l="l" t="t" r="r" b="b"/>
            <a:pathLst>
              <a:path w="333375" h="132714">
                <a:moveTo>
                  <a:pt x="264329" y="28074"/>
                </a:moveTo>
                <a:lnTo>
                  <a:pt x="165207" y="28074"/>
                </a:lnTo>
                <a:lnTo>
                  <a:pt x="191639" y="29814"/>
                </a:lnTo>
                <a:lnTo>
                  <a:pt x="215083" y="34730"/>
                </a:lnTo>
                <a:lnTo>
                  <a:pt x="258996" y="64393"/>
                </a:lnTo>
                <a:lnTo>
                  <a:pt x="289837" y="104555"/>
                </a:lnTo>
                <a:lnTo>
                  <a:pt x="293611" y="109773"/>
                </a:lnTo>
                <a:lnTo>
                  <a:pt x="297566" y="115083"/>
                </a:lnTo>
                <a:lnTo>
                  <a:pt x="301521" y="120211"/>
                </a:lnTo>
                <a:lnTo>
                  <a:pt x="305295" y="124885"/>
                </a:lnTo>
                <a:lnTo>
                  <a:pt x="310125" y="130693"/>
                </a:lnTo>
                <a:lnTo>
                  <a:pt x="318821" y="132629"/>
                </a:lnTo>
                <a:lnTo>
                  <a:pt x="325583" y="127789"/>
                </a:lnTo>
                <a:lnTo>
                  <a:pt x="331380" y="122948"/>
                </a:lnTo>
                <a:lnTo>
                  <a:pt x="333312" y="114236"/>
                </a:lnTo>
                <a:lnTo>
                  <a:pt x="313990" y="87129"/>
                </a:lnTo>
                <a:lnTo>
                  <a:pt x="304072" y="73621"/>
                </a:lnTo>
                <a:lnTo>
                  <a:pt x="293339" y="59659"/>
                </a:lnTo>
                <a:lnTo>
                  <a:pt x="282063" y="45878"/>
                </a:lnTo>
                <a:lnTo>
                  <a:pt x="270514" y="32915"/>
                </a:lnTo>
                <a:lnTo>
                  <a:pt x="264329" y="28074"/>
                </a:lnTo>
                <a:close/>
              </a:path>
              <a:path w="333375" h="132714">
                <a:moveTo>
                  <a:pt x="167139" y="0"/>
                </a:moveTo>
                <a:lnTo>
                  <a:pt x="105669" y="8833"/>
                </a:lnTo>
                <a:lnTo>
                  <a:pt x="63764" y="32915"/>
                </a:lnTo>
                <a:lnTo>
                  <a:pt x="30206" y="73621"/>
                </a:lnTo>
                <a:lnTo>
                  <a:pt x="16514" y="92347"/>
                </a:lnTo>
                <a:lnTo>
                  <a:pt x="12559" y="97657"/>
                </a:lnTo>
                <a:lnTo>
                  <a:pt x="8604" y="102785"/>
                </a:lnTo>
                <a:lnTo>
                  <a:pt x="4830" y="107459"/>
                </a:lnTo>
                <a:lnTo>
                  <a:pt x="0" y="113267"/>
                </a:lnTo>
                <a:lnTo>
                  <a:pt x="966" y="122948"/>
                </a:lnTo>
                <a:lnTo>
                  <a:pt x="7728" y="127789"/>
                </a:lnTo>
                <a:lnTo>
                  <a:pt x="6762" y="130693"/>
                </a:lnTo>
                <a:lnTo>
                  <a:pt x="10627" y="131661"/>
                </a:lnTo>
                <a:lnTo>
                  <a:pt x="17390" y="131661"/>
                </a:lnTo>
                <a:lnTo>
                  <a:pt x="22220" y="129725"/>
                </a:lnTo>
                <a:lnTo>
                  <a:pt x="25119" y="125853"/>
                </a:lnTo>
                <a:lnTo>
                  <a:pt x="28893" y="120755"/>
                </a:lnTo>
                <a:lnTo>
                  <a:pt x="32848" y="115567"/>
                </a:lnTo>
                <a:lnTo>
                  <a:pt x="36803" y="110197"/>
                </a:lnTo>
                <a:lnTo>
                  <a:pt x="40577" y="104555"/>
                </a:lnTo>
                <a:lnTo>
                  <a:pt x="60986" y="78053"/>
                </a:lnTo>
                <a:lnTo>
                  <a:pt x="95646" y="42369"/>
                </a:lnTo>
                <a:lnTo>
                  <a:pt x="138638" y="29814"/>
                </a:lnTo>
                <a:lnTo>
                  <a:pt x="165207" y="28074"/>
                </a:lnTo>
                <a:lnTo>
                  <a:pt x="264329" y="28074"/>
                </a:lnTo>
                <a:lnTo>
                  <a:pt x="252460" y="18787"/>
                </a:lnTo>
                <a:lnTo>
                  <a:pt x="228246" y="8470"/>
                </a:lnTo>
                <a:lnTo>
                  <a:pt x="199323" y="2147"/>
                </a:lnTo>
                <a:lnTo>
                  <a:pt x="167139" y="0"/>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34" name="object 34"/>
          <p:cNvSpPr/>
          <p:nvPr/>
        </p:nvSpPr>
        <p:spPr>
          <a:xfrm>
            <a:off x="6433766" y="4105513"/>
            <a:ext cx="263843" cy="31433"/>
          </a:xfrm>
          <a:custGeom>
            <a:avLst/>
            <a:gdLst/>
            <a:ahLst/>
            <a:cxnLst/>
            <a:rect l="l" t="t" r="r" b="b"/>
            <a:pathLst>
              <a:path w="351790" h="41910">
                <a:moveTo>
                  <a:pt x="7728" y="0"/>
                </a:moveTo>
                <a:lnTo>
                  <a:pt x="43837" y="28922"/>
                </a:lnTo>
                <a:lnTo>
                  <a:pt x="100944" y="37680"/>
                </a:lnTo>
                <a:lnTo>
                  <a:pt x="185495" y="41628"/>
                </a:lnTo>
                <a:lnTo>
                  <a:pt x="266076" y="37801"/>
                </a:lnTo>
                <a:lnTo>
                  <a:pt x="316405" y="29164"/>
                </a:lnTo>
                <a:lnTo>
                  <a:pt x="330680" y="24202"/>
                </a:lnTo>
                <a:lnTo>
                  <a:pt x="185495" y="24202"/>
                </a:lnTo>
                <a:lnTo>
                  <a:pt x="104462" y="20420"/>
                </a:lnTo>
                <a:lnTo>
                  <a:pt x="49513" y="12101"/>
                </a:lnTo>
                <a:lnTo>
                  <a:pt x="18114" y="3781"/>
                </a:lnTo>
                <a:lnTo>
                  <a:pt x="7728" y="0"/>
                </a:lnTo>
                <a:close/>
              </a:path>
              <a:path w="351790" h="41910">
                <a:moveTo>
                  <a:pt x="341041" y="1936"/>
                </a:moveTo>
                <a:lnTo>
                  <a:pt x="334263" y="5006"/>
                </a:lnTo>
                <a:lnTo>
                  <a:pt x="310005" y="12706"/>
                </a:lnTo>
                <a:lnTo>
                  <a:pt x="262378" y="20587"/>
                </a:lnTo>
                <a:lnTo>
                  <a:pt x="185495" y="24202"/>
                </a:lnTo>
                <a:lnTo>
                  <a:pt x="330680" y="24202"/>
                </a:lnTo>
                <a:lnTo>
                  <a:pt x="342823" y="19982"/>
                </a:lnTo>
                <a:lnTo>
                  <a:pt x="351669" y="14521"/>
                </a:lnTo>
                <a:lnTo>
                  <a:pt x="341041" y="1936"/>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35" name="object 35"/>
          <p:cNvSpPr/>
          <p:nvPr/>
        </p:nvSpPr>
        <p:spPr>
          <a:xfrm>
            <a:off x="6433766" y="4191190"/>
            <a:ext cx="263843" cy="31433"/>
          </a:xfrm>
          <a:custGeom>
            <a:avLst/>
            <a:gdLst/>
            <a:ahLst/>
            <a:cxnLst/>
            <a:rect l="l" t="t" r="r" b="b"/>
            <a:pathLst>
              <a:path w="351790" h="41910">
                <a:moveTo>
                  <a:pt x="7728" y="0"/>
                </a:moveTo>
                <a:lnTo>
                  <a:pt x="43837" y="28922"/>
                </a:lnTo>
                <a:lnTo>
                  <a:pt x="100944" y="37680"/>
                </a:lnTo>
                <a:lnTo>
                  <a:pt x="185495" y="41628"/>
                </a:lnTo>
                <a:lnTo>
                  <a:pt x="266076" y="37801"/>
                </a:lnTo>
                <a:lnTo>
                  <a:pt x="316405" y="29164"/>
                </a:lnTo>
                <a:lnTo>
                  <a:pt x="330680" y="24202"/>
                </a:lnTo>
                <a:lnTo>
                  <a:pt x="185495" y="24202"/>
                </a:lnTo>
                <a:lnTo>
                  <a:pt x="104462" y="20420"/>
                </a:lnTo>
                <a:lnTo>
                  <a:pt x="49513" y="12101"/>
                </a:lnTo>
                <a:lnTo>
                  <a:pt x="18114" y="3781"/>
                </a:lnTo>
                <a:lnTo>
                  <a:pt x="7728" y="0"/>
                </a:lnTo>
                <a:close/>
              </a:path>
              <a:path w="351790" h="41910">
                <a:moveTo>
                  <a:pt x="341041" y="968"/>
                </a:moveTo>
                <a:lnTo>
                  <a:pt x="334263" y="4598"/>
                </a:lnTo>
                <a:lnTo>
                  <a:pt x="310005" y="12585"/>
                </a:lnTo>
                <a:lnTo>
                  <a:pt x="262378" y="20572"/>
                </a:lnTo>
                <a:lnTo>
                  <a:pt x="185495" y="24202"/>
                </a:lnTo>
                <a:lnTo>
                  <a:pt x="330680" y="24202"/>
                </a:lnTo>
                <a:lnTo>
                  <a:pt x="342823" y="19982"/>
                </a:lnTo>
                <a:lnTo>
                  <a:pt x="351669" y="14521"/>
                </a:lnTo>
                <a:lnTo>
                  <a:pt x="341041" y="968"/>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36" name="object 36"/>
          <p:cNvSpPr/>
          <p:nvPr/>
        </p:nvSpPr>
        <p:spPr>
          <a:xfrm>
            <a:off x="6433766" y="4276141"/>
            <a:ext cx="263843" cy="31433"/>
          </a:xfrm>
          <a:custGeom>
            <a:avLst/>
            <a:gdLst/>
            <a:ahLst/>
            <a:cxnLst/>
            <a:rect l="l" t="t" r="r" b="b"/>
            <a:pathLst>
              <a:path w="351790" h="41910">
                <a:moveTo>
                  <a:pt x="7728" y="0"/>
                </a:moveTo>
                <a:lnTo>
                  <a:pt x="43837" y="28922"/>
                </a:lnTo>
                <a:lnTo>
                  <a:pt x="100944" y="37680"/>
                </a:lnTo>
                <a:lnTo>
                  <a:pt x="185495" y="41628"/>
                </a:lnTo>
                <a:lnTo>
                  <a:pt x="266076" y="37801"/>
                </a:lnTo>
                <a:lnTo>
                  <a:pt x="316405" y="29164"/>
                </a:lnTo>
                <a:lnTo>
                  <a:pt x="330680" y="24202"/>
                </a:lnTo>
                <a:lnTo>
                  <a:pt x="185495" y="24202"/>
                </a:lnTo>
                <a:lnTo>
                  <a:pt x="104462" y="20420"/>
                </a:lnTo>
                <a:lnTo>
                  <a:pt x="49513" y="12101"/>
                </a:lnTo>
                <a:lnTo>
                  <a:pt x="18114" y="3781"/>
                </a:lnTo>
                <a:lnTo>
                  <a:pt x="7728" y="0"/>
                </a:lnTo>
                <a:close/>
              </a:path>
              <a:path w="351790" h="41910">
                <a:moveTo>
                  <a:pt x="341041" y="1936"/>
                </a:moveTo>
                <a:lnTo>
                  <a:pt x="334263" y="5006"/>
                </a:lnTo>
                <a:lnTo>
                  <a:pt x="310005" y="12706"/>
                </a:lnTo>
                <a:lnTo>
                  <a:pt x="262378" y="20587"/>
                </a:lnTo>
                <a:lnTo>
                  <a:pt x="185495" y="24202"/>
                </a:lnTo>
                <a:lnTo>
                  <a:pt x="330680" y="24202"/>
                </a:lnTo>
                <a:lnTo>
                  <a:pt x="342823" y="19982"/>
                </a:lnTo>
                <a:lnTo>
                  <a:pt x="351669" y="14521"/>
                </a:lnTo>
                <a:lnTo>
                  <a:pt x="341041" y="1936"/>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37" name="object 37"/>
          <p:cNvSpPr/>
          <p:nvPr/>
        </p:nvSpPr>
        <p:spPr>
          <a:xfrm>
            <a:off x="6228867" y="3740035"/>
            <a:ext cx="687705" cy="661035"/>
          </a:xfrm>
          <a:custGeom>
            <a:avLst/>
            <a:gdLst/>
            <a:ahLst/>
            <a:cxnLst/>
            <a:rect l="l" t="t" r="r" b="b"/>
            <a:pathLst>
              <a:path w="916940" h="881379">
                <a:moveTo>
                  <a:pt x="628958" y="0"/>
                </a:moveTo>
                <a:lnTo>
                  <a:pt x="581948" y="4149"/>
                </a:lnTo>
                <a:lnTo>
                  <a:pt x="535018" y="10966"/>
                </a:lnTo>
                <a:lnTo>
                  <a:pt x="468959" y="25487"/>
                </a:lnTo>
                <a:lnTo>
                  <a:pt x="426812" y="40009"/>
                </a:lnTo>
                <a:lnTo>
                  <a:pt x="398009" y="50476"/>
                </a:lnTo>
                <a:lnTo>
                  <a:pt x="360149" y="59855"/>
                </a:lnTo>
                <a:lnTo>
                  <a:pt x="303450" y="67781"/>
                </a:lnTo>
                <a:lnTo>
                  <a:pt x="218129" y="73892"/>
                </a:lnTo>
                <a:lnTo>
                  <a:pt x="165744" y="81922"/>
                </a:lnTo>
                <a:lnTo>
                  <a:pt x="117867" y="99394"/>
                </a:lnTo>
                <a:lnTo>
                  <a:pt x="76109" y="125097"/>
                </a:lnTo>
                <a:lnTo>
                  <a:pt x="42080" y="157818"/>
                </a:lnTo>
                <a:lnTo>
                  <a:pt x="17390" y="196347"/>
                </a:lnTo>
                <a:lnTo>
                  <a:pt x="3649" y="239470"/>
                </a:lnTo>
                <a:lnTo>
                  <a:pt x="0" y="281417"/>
                </a:lnTo>
                <a:lnTo>
                  <a:pt x="4723" y="321400"/>
                </a:lnTo>
                <a:lnTo>
                  <a:pt x="18141" y="359878"/>
                </a:lnTo>
                <a:lnTo>
                  <a:pt x="40577" y="397307"/>
                </a:lnTo>
                <a:lnTo>
                  <a:pt x="72351" y="434144"/>
                </a:lnTo>
                <a:lnTo>
                  <a:pt x="113787" y="470847"/>
                </a:lnTo>
                <a:lnTo>
                  <a:pt x="112661" y="481193"/>
                </a:lnTo>
                <a:lnTo>
                  <a:pt x="112171" y="489967"/>
                </a:lnTo>
                <a:lnTo>
                  <a:pt x="112060" y="493113"/>
                </a:lnTo>
                <a:lnTo>
                  <a:pt x="111969" y="514502"/>
                </a:lnTo>
                <a:lnTo>
                  <a:pt x="113157" y="535629"/>
                </a:lnTo>
                <a:lnTo>
                  <a:pt x="121378" y="597633"/>
                </a:lnTo>
                <a:lnTo>
                  <a:pt x="141134" y="671842"/>
                </a:lnTo>
                <a:lnTo>
                  <a:pt x="156855" y="710251"/>
                </a:lnTo>
                <a:lnTo>
                  <a:pt x="177280" y="747785"/>
                </a:lnTo>
                <a:lnTo>
                  <a:pt x="203017" y="783136"/>
                </a:lnTo>
                <a:lnTo>
                  <a:pt x="234671" y="814993"/>
                </a:lnTo>
                <a:lnTo>
                  <a:pt x="272851" y="842050"/>
                </a:lnTo>
                <a:lnTo>
                  <a:pt x="318163" y="862996"/>
                </a:lnTo>
                <a:lnTo>
                  <a:pt x="371213" y="876523"/>
                </a:lnTo>
                <a:lnTo>
                  <a:pt x="432609" y="881323"/>
                </a:lnTo>
                <a:lnTo>
                  <a:pt x="482847" y="881323"/>
                </a:lnTo>
                <a:lnTo>
                  <a:pt x="544243" y="876523"/>
                </a:lnTo>
                <a:lnTo>
                  <a:pt x="597293" y="862996"/>
                </a:lnTo>
                <a:lnTo>
                  <a:pt x="630944" y="847440"/>
                </a:lnTo>
                <a:lnTo>
                  <a:pt x="432609" y="847440"/>
                </a:lnTo>
                <a:lnTo>
                  <a:pt x="373438" y="842327"/>
                </a:lnTo>
                <a:lnTo>
                  <a:pt x="322994" y="827997"/>
                </a:lnTo>
                <a:lnTo>
                  <a:pt x="280580" y="805962"/>
                </a:lnTo>
                <a:lnTo>
                  <a:pt x="245502" y="777736"/>
                </a:lnTo>
                <a:lnTo>
                  <a:pt x="217067" y="744831"/>
                </a:lnTo>
                <a:lnTo>
                  <a:pt x="194580" y="708758"/>
                </a:lnTo>
                <a:lnTo>
                  <a:pt x="177345" y="671033"/>
                </a:lnTo>
                <a:lnTo>
                  <a:pt x="164670" y="633165"/>
                </a:lnTo>
                <a:lnTo>
                  <a:pt x="150218" y="563058"/>
                </a:lnTo>
                <a:lnTo>
                  <a:pt x="145785" y="512475"/>
                </a:lnTo>
                <a:lnTo>
                  <a:pt x="145670" y="494081"/>
                </a:lnTo>
                <a:lnTo>
                  <a:pt x="203037" y="494081"/>
                </a:lnTo>
                <a:lnTo>
                  <a:pt x="203637" y="493113"/>
                </a:lnTo>
                <a:lnTo>
                  <a:pt x="188934" y="483689"/>
                </a:lnTo>
                <a:lnTo>
                  <a:pt x="175136" y="474356"/>
                </a:lnTo>
                <a:lnTo>
                  <a:pt x="149534" y="456325"/>
                </a:lnTo>
                <a:lnTo>
                  <a:pt x="157481" y="434059"/>
                </a:lnTo>
                <a:lnTo>
                  <a:pt x="121516" y="434059"/>
                </a:lnTo>
                <a:lnTo>
                  <a:pt x="77616" y="389611"/>
                </a:lnTo>
                <a:lnTo>
                  <a:pt x="50410" y="348928"/>
                </a:lnTo>
                <a:lnTo>
                  <a:pt x="36652" y="311590"/>
                </a:lnTo>
                <a:lnTo>
                  <a:pt x="33097" y="277180"/>
                </a:lnTo>
                <a:lnTo>
                  <a:pt x="36498" y="245279"/>
                </a:lnTo>
                <a:lnTo>
                  <a:pt x="51878" y="202450"/>
                </a:lnTo>
                <a:lnTo>
                  <a:pt x="80244" y="165660"/>
                </a:lnTo>
                <a:lnTo>
                  <a:pt x="119275" y="136535"/>
                </a:lnTo>
                <a:lnTo>
                  <a:pt x="166654" y="116698"/>
                </a:lnTo>
                <a:lnTo>
                  <a:pt x="220061" y="107776"/>
                </a:lnTo>
                <a:lnTo>
                  <a:pt x="309216" y="101362"/>
                </a:lnTo>
                <a:lnTo>
                  <a:pt x="368844" y="92770"/>
                </a:lnTo>
                <a:lnTo>
                  <a:pt x="408908" y="82726"/>
                </a:lnTo>
                <a:lnTo>
                  <a:pt x="457939" y="65270"/>
                </a:lnTo>
                <a:lnTo>
                  <a:pt x="479224" y="58403"/>
                </a:lnTo>
                <a:lnTo>
                  <a:pt x="505943" y="51535"/>
                </a:lnTo>
                <a:lnTo>
                  <a:pt x="540814" y="44849"/>
                </a:lnTo>
                <a:lnTo>
                  <a:pt x="599441" y="36995"/>
                </a:lnTo>
                <a:lnTo>
                  <a:pt x="653031" y="34170"/>
                </a:lnTo>
                <a:lnTo>
                  <a:pt x="794257" y="34170"/>
                </a:lnTo>
                <a:lnTo>
                  <a:pt x="765821" y="19322"/>
                </a:lnTo>
                <a:lnTo>
                  <a:pt x="721359" y="6008"/>
                </a:lnTo>
                <a:lnTo>
                  <a:pt x="675583" y="93"/>
                </a:lnTo>
                <a:lnTo>
                  <a:pt x="628958" y="0"/>
                </a:lnTo>
                <a:close/>
              </a:path>
              <a:path w="916940" h="881379">
                <a:moveTo>
                  <a:pt x="801638" y="470847"/>
                </a:moveTo>
                <a:lnTo>
                  <a:pt x="766888" y="470847"/>
                </a:lnTo>
                <a:lnTo>
                  <a:pt x="768141" y="480316"/>
                </a:lnTo>
                <a:lnTo>
                  <a:pt x="768941" y="489967"/>
                </a:lnTo>
                <a:lnTo>
                  <a:pt x="769021" y="493113"/>
                </a:lnTo>
                <a:lnTo>
                  <a:pt x="769134" y="501750"/>
                </a:lnTo>
                <a:lnTo>
                  <a:pt x="768660" y="514502"/>
                </a:lnTo>
                <a:lnTo>
                  <a:pt x="765081" y="563058"/>
                </a:lnTo>
                <a:lnTo>
                  <a:pt x="751143" y="633165"/>
                </a:lnTo>
                <a:lnTo>
                  <a:pt x="738623" y="671033"/>
                </a:lnTo>
                <a:lnTo>
                  <a:pt x="721480" y="708758"/>
                </a:lnTo>
                <a:lnTo>
                  <a:pt x="699023" y="744831"/>
                </a:lnTo>
                <a:lnTo>
                  <a:pt x="670561" y="777736"/>
                </a:lnTo>
                <a:lnTo>
                  <a:pt x="635404" y="805962"/>
                </a:lnTo>
                <a:lnTo>
                  <a:pt x="592860" y="827997"/>
                </a:lnTo>
                <a:lnTo>
                  <a:pt x="542238" y="842327"/>
                </a:lnTo>
                <a:lnTo>
                  <a:pt x="482847" y="847440"/>
                </a:lnTo>
                <a:lnTo>
                  <a:pt x="630944" y="847440"/>
                </a:lnTo>
                <a:lnTo>
                  <a:pt x="680784" y="814993"/>
                </a:lnTo>
                <a:lnTo>
                  <a:pt x="712439" y="783136"/>
                </a:lnTo>
                <a:lnTo>
                  <a:pt x="738176" y="747785"/>
                </a:lnTo>
                <a:lnTo>
                  <a:pt x="758601" y="710251"/>
                </a:lnTo>
                <a:lnTo>
                  <a:pt x="774322" y="671842"/>
                </a:lnTo>
                <a:lnTo>
                  <a:pt x="785945" y="633867"/>
                </a:lnTo>
                <a:lnTo>
                  <a:pt x="799327" y="564451"/>
                </a:lnTo>
                <a:lnTo>
                  <a:pt x="803486" y="514502"/>
                </a:lnTo>
                <a:lnTo>
                  <a:pt x="803608" y="507634"/>
                </a:lnTo>
                <a:lnTo>
                  <a:pt x="803570" y="493113"/>
                </a:lnTo>
                <a:lnTo>
                  <a:pt x="802393" y="476292"/>
                </a:lnTo>
                <a:lnTo>
                  <a:pt x="801638" y="470847"/>
                </a:lnTo>
                <a:close/>
              </a:path>
              <a:path w="916940" h="881379">
                <a:moveTo>
                  <a:pt x="203037" y="494081"/>
                </a:moveTo>
                <a:lnTo>
                  <a:pt x="145670" y="494081"/>
                </a:lnTo>
                <a:lnTo>
                  <a:pt x="165234" y="507634"/>
                </a:lnTo>
                <a:lnTo>
                  <a:pt x="175559" y="514502"/>
                </a:lnTo>
                <a:lnTo>
                  <a:pt x="186247" y="521188"/>
                </a:lnTo>
                <a:lnTo>
                  <a:pt x="203037" y="494081"/>
                </a:lnTo>
                <a:close/>
              </a:path>
              <a:path w="916940" h="881379">
                <a:moveTo>
                  <a:pt x="575826" y="169767"/>
                </a:moveTo>
                <a:lnTo>
                  <a:pt x="456762" y="169767"/>
                </a:lnTo>
                <a:lnTo>
                  <a:pt x="487421" y="171567"/>
                </a:lnTo>
                <a:lnTo>
                  <a:pt x="515816" y="176907"/>
                </a:lnTo>
                <a:lnTo>
                  <a:pt x="558205" y="197842"/>
                </a:lnTo>
                <a:lnTo>
                  <a:pt x="583686" y="226280"/>
                </a:lnTo>
                <a:lnTo>
                  <a:pt x="608443" y="256896"/>
                </a:lnTo>
                <a:lnTo>
                  <a:pt x="625350" y="278512"/>
                </a:lnTo>
                <a:lnTo>
                  <a:pt x="641533" y="297677"/>
                </a:lnTo>
                <a:lnTo>
                  <a:pt x="657353" y="313394"/>
                </a:lnTo>
                <a:lnTo>
                  <a:pt x="673174" y="324663"/>
                </a:lnTo>
                <a:lnTo>
                  <a:pt x="691620" y="337521"/>
                </a:lnTo>
                <a:lnTo>
                  <a:pt x="714958" y="359999"/>
                </a:lnTo>
                <a:lnTo>
                  <a:pt x="738659" y="391916"/>
                </a:lnTo>
                <a:lnTo>
                  <a:pt x="758192" y="433091"/>
                </a:lnTo>
                <a:lnTo>
                  <a:pt x="742055" y="448656"/>
                </a:lnTo>
                <a:lnTo>
                  <a:pt x="729088" y="460318"/>
                </a:lnTo>
                <a:lnTo>
                  <a:pt x="720287" y="467806"/>
                </a:lnTo>
                <a:lnTo>
                  <a:pt x="716649" y="470847"/>
                </a:lnTo>
                <a:lnTo>
                  <a:pt x="737904" y="496985"/>
                </a:lnTo>
                <a:lnTo>
                  <a:pt x="741415" y="493975"/>
                </a:lnTo>
                <a:lnTo>
                  <a:pt x="747324" y="488998"/>
                </a:lnTo>
                <a:lnTo>
                  <a:pt x="756109" y="481193"/>
                </a:lnTo>
                <a:lnTo>
                  <a:pt x="766888" y="470847"/>
                </a:lnTo>
                <a:lnTo>
                  <a:pt x="801638" y="470847"/>
                </a:lnTo>
                <a:lnTo>
                  <a:pt x="800068" y="459517"/>
                </a:lnTo>
                <a:lnTo>
                  <a:pt x="796837" y="443740"/>
                </a:lnTo>
                <a:lnTo>
                  <a:pt x="824553" y="413088"/>
                </a:lnTo>
                <a:lnTo>
                  <a:pt x="829388" y="406952"/>
                </a:lnTo>
                <a:lnTo>
                  <a:pt x="785244" y="406952"/>
                </a:lnTo>
                <a:lnTo>
                  <a:pt x="762570" y="365051"/>
                </a:lnTo>
                <a:lnTo>
                  <a:pt x="736455" y="332408"/>
                </a:lnTo>
                <a:lnTo>
                  <a:pt x="711064" y="309204"/>
                </a:lnTo>
                <a:lnTo>
                  <a:pt x="690564" y="295620"/>
                </a:lnTo>
                <a:lnTo>
                  <a:pt x="678442" y="286816"/>
                </a:lnTo>
                <a:lnTo>
                  <a:pt x="665324" y="273112"/>
                </a:lnTo>
                <a:lnTo>
                  <a:pt x="651300" y="256140"/>
                </a:lnTo>
                <a:lnTo>
                  <a:pt x="636461" y="237534"/>
                </a:lnTo>
                <a:lnTo>
                  <a:pt x="624354" y="221848"/>
                </a:lnTo>
                <a:lnTo>
                  <a:pt x="611342" y="205708"/>
                </a:lnTo>
                <a:lnTo>
                  <a:pt x="597604" y="189749"/>
                </a:lnTo>
                <a:lnTo>
                  <a:pt x="583324" y="174607"/>
                </a:lnTo>
                <a:lnTo>
                  <a:pt x="575826" y="169767"/>
                </a:lnTo>
                <a:close/>
              </a:path>
              <a:path w="916940" h="881379">
                <a:moveTo>
                  <a:pt x="458211" y="136851"/>
                </a:moveTo>
                <a:lnTo>
                  <a:pt x="409135" y="141046"/>
                </a:lnTo>
                <a:lnTo>
                  <a:pt x="365588" y="153632"/>
                </a:lnTo>
                <a:lnTo>
                  <a:pt x="333098" y="174607"/>
                </a:lnTo>
                <a:lnTo>
                  <a:pt x="305442" y="205708"/>
                </a:lnTo>
                <a:lnTo>
                  <a:pt x="279961" y="237534"/>
                </a:lnTo>
                <a:lnTo>
                  <a:pt x="264986" y="256548"/>
                </a:lnTo>
                <a:lnTo>
                  <a:pt x="250736" y="273475"/>
                </a:lnTo>
                <a:lnTo>
                  <a:pt x="237572" y="286953"/>
                </a:lnTo>
                <a:lnTo>
                  <a:pt x="225858" y="295620"/>
                </a:lnTo>
                <a:lnTo>
                  <a:pt x="202218" y="311942"/>
                </a:lnTo>
                <a:lnTo>
                  <a:pt x="172963" y="340516"/>
                </a:lnTo>
                <a:lnTo>
                  <a:pt x="144069" y="381252"/>
                </a:lnTo>
                <a:lnTo>
                  <a:pt x="121516" y="434059"/>
                </a:lnTo>
                <a:lnTo>
                  <a:pt x="157481" y="434059"/>
                </a:lnTo>
                <a:lnTo>
                  <a:pt x="167664" y="405530"/>
                </a:lnTo>
                <a:lnTo>
                  <a:pt x="193130" y="366534"/>
                </a:lnTo>
                <a:lnTo>
                  <a:pt x="219503" y="339517"/>
                </a:lnTo>
                <a:lnTo>
                  <a:pt x="256170" y="313394"/>
                </a:lnTo>
                <a:lnTo>
                  <a:pt x="271990" y="297677"/>
                </a:lnTo>
                <a:lnTo>
                  <a:pt x="288173" y="278512"/>
                </a:lnTo>
                <a:lnTo>
                  <a:pt x="305080" y="256896"/>
                </a:lnTo>
                <a:lnTo>
                  <a:pt x="316870" y="241542"/>
                </a:lnTo>
                <a:lnTo>
                  <a:pt x="329112" y="226280"/>
                </a:lnTo>
                <a:lnTo>
                  <a:pt x="355319" y="197842"/>
                </a:lnTo>
                <a:lnTo>
                  <a:pt x="397707" y="176544"/>
                </a:lnTo>
                <a:lnTo>
                  <a:pt x="456762" y="169767"/>
                </a:lnTo>
                <a:lnTo>
                  <a:pt x="575826" y="169767"/>
                </a:lnTo>
                <a:lnTo>
                  <a:pt x="550834" y="153632"/>
                </a:lnTo>
                <a:lnTo>
                  <a:pt x="507286" y="141046"/>
                </a:lnTo>
                <a:lnTo>
                  <a:pt x="458211" y="136851"/>
                </a:lnTo>
                <a:close/>
              </a:path>
              <a:path w="916940" h="881379">
                <a:moveTo>
                  <a:pt x="794257" y="34170"/>
                </a:moveTo>
                <a:lnTo>
                  <a:pt x="653031" y="34170"/>
                </a:lnTo>
                <a:lnTo>
                  <a:pt x="701991" y="37612"/>
                </a:lnTo>
                <a:lnTo>
                  <a:pt x="746726" y="48558"/>
                </a:lnTo>
                <a:lnTo>
                  <a:pt x="787641" y="68245"/>
                </a:lnTo>
                <a:lnTo>
                  <a:pt x="825142" y="97909"/>
                </a:lnTo>
                <a:lnTo>
                  <a:pt x="859636" y="138788"/>
                </a:lnTo>
                <a:lnTo>
                  <a:pt x="878533" y="177774"/>
                </a:lnTo>
                <a:lnTo>
                  <a:pt x="883166" y="218454"/>
                </a:lnTo>
                <a:lnTo>
                  <a:pt x="876189" y="259676"/>
                </a:lnTo>
                <a:lnTo>
                  <a:pt x="860255" y="300288"/>
                </a:lnTo>
                <a:lnTo>
                  <a:pt x="838017" y="339139"/>
                </a:lnTo>
                <a:lnTo>
                  <a:pt x="812129" y="375078"/>
                </a:lnTo>
                <a:lnTo>
                  <a:pt x="785244" y="406952"/>
                </a:lnTo>
                <a:lnTo>
                  <a:pt x="829388" y="406952"/>
                </a:lnTo>
                <a:lnTo>
                  <a:pt x="878082" y="338487"/>
                </a:lnTo>
                <a:lnTo>
                  <a:pt x="899005" y="296467"/>
                </a:lnTo>
                <a:lnTo>
                  <a:pt x="912772" y="252587"/>
                </a:lnTo>
                <a:lnTo>
                  <a:pt x="916939" y="207810"/>
                </a:lnTo>
                <a:lnTo>
                  <a:pt x="909059" y="163102"/>
                </a:lnTo>
                <a:lnTo>
                  <a:pt x="886687" y="119425"/>
                </a:lnTo>
                <a:lnTo>
                  <a:pt x="848950" y="74453"/>
                </a:lnTo>
                <a:lnTo>
                  <a:pt x="808506" y="41611"/>
                </a:lnTo>
                <a:lnTo>
                  <a:pt x="794257" y="34170"/>
                </a:lnTo>
                <a:close/>
              </a:path>
            </a:pathLst>
          </a:custGeom>
          <a:solidFill>
            <a:srgbClr val="31376C"/>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38" name="object 38"/>
          <p:cNvSpPr txBox="1">
            <a:spLocks noGrp="1"/>
          </p:cNvSpPr>
          <p:nvPr>
            <p:ph type="sldNum" sz="quarter" idx="7"/>
          </p:nvPr>
        </p:nvSpPr>
        <p:spPr>
          <a:prstGeom prst="rect">
            <a:avLst/>
          </a:prstGeom>
        </p:spPr>
        <p:txBody>
          <a:bodyPr vert="horz" wrap="square" lIns="0" tIns="16669" rIns="0" bIns="0" rtlCol="0">
            <a:spAutoFit/>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28575">
              <a:lnSpc>
                <a:spcPct val="100000"/>
              </a:lnSpc>
              <a:spcBef>
                <a:spcPts val="131"/>
              </a:spcBef>
            </a:pPr>
            <a:fld id="{81D60167-4931-47E6-BA6A-407CBD079E47}" type="slidenum">
              <a:rPr spc="-4" dirty="0">
                <a:solidFill>
                  <a:srgbClr val="000000"/>
                </a:solidFill>
              </a:rPr>
              <a:pPr marL="28575">
                <a:lnSpc>
                  <a:spcPct val="100000"/>
                </a:lnSpc>
                <a:spcBef>
                  <a:spcPts val="131"/>
                </a:spcBef>
              </a:pPr>
              <a:t>23</a:t>
            </a:fld>
            <a:endParaRPr spc="-4" dirty="0">
              <a:solidFill>
                <a:srgbClr val="000000"/>
              </a:solidFill>
            </a:endParaRPr>
          </a:p>
        </p:txBody>
      </p:sp>
    </p:spTree>
    <p:extLst>
      <p:ext uri="{BB962C8B-B14F-4D97-AF65-F5344CB8AC3E}">
        <p14:creationId xmlns:p14="http://schemas.microsoft.com/office/powerpoint/2010/main" val="2810171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CONVERSATION CHEAT SHEET</a:t>
            </a:r>
            <a:endParaRPr sz="2000" b="0" i="0" u="none" strike="noStrike" cap="none" dirty="0">
              <a:solidFill>
                <a:schemeClr val="dk1"/>
              </a:solidFill>
              <a:latin typeface="Lato Black"/>
              <a:ea typeface="Lato Black"/>
              <a:cs typeface="Lato Black"/>
              <a:sym typeface="Lato Black"/>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pic>
        <p:nvPicPr>
          <p:cNvPr id="3" name="Picture 2">
            <a:extLst>
              <a:ext uri="{FF2B5EF4-FFF2-40B4-BE49-F238E27FC236}">
                <a16:creationId xmlns:a16="http://schemas.microsoft.com/office/drawing/2014/main" id="{9B694D52-D208-44CA-A9E1-8BFBA49F572B}"/>
              </a:ext>
            </a:extLst>
          </p:cNvPr>
          <p:cNvPicPr>
            <a:picLocks noChangeAspect="1"/>
          </p:cNvPicPr>
          <p:nvPr/>
        </p:nvPicPr>
        <p:blipFill>
          <a:blip r:embed="rId3"/>
          <a:stretch>
            <a:fillRect/>
          </a:stretch>
        </p:blipFill>
        <p:spPr>
          <a:xfrm>
            <a:off x="5130027" y="0"/>
            <a:ext cx="2856746" cy="5143500"/>
          </a:xfrm>
          <a:prstGeom prst="rect">
            <a:avLst/>
          </a:prstGeom>
        </p:spPr>
      </p:pic>
      <p:sp>
        <p:nvSpPr>
          <p:cNvPr id="2" name="TextBox 1">
            <a:extLst>
              <a:ext uri="{FF2B5EF4-FFF2-40B4-BE49-F238E27FC236}">
                <a16:creationId xmlns:a16="http://schemas.microsoft.com/office/drawing/2014/main" id="{E8B6C42B-1864-4A4D-9090-87C527CB5254}"/>
              </a:ext>
            </a:extLst>
          </p:cNvPr>
          <p:cNvSpPr txBox="1"/>
          <p:nvPr/>
        </p:nvSpPr>
        <p:spPr>
          <a:xfrm>
            <a:off x="257452" y="3577701"/>
            <a:ext cx="4634144" cy="923330"/>
          </a:xfrm>
          <a:prstGeom prst="rect">
            <a:avLst/>
          </a:prstGeom>
          <a:noFill/>
        </p:spPr>
        <p:txBody>
          <a:bodyPr wrap="square" rtlCol="0">
            <a:spAutoFit/>
          </a:bodyPr>
          <a:lstStyle/>
          <a:p>
            <a:pPr algn="l"/>
            <a:endParaRPr lang="en-US" sz="1800" b="0" i="0" u="none" strike="noStrike" baseline="0" dirty="0">
              <a:solidFill>
                <a:srgbClr val="000000"/>
              </a:solidFill>
              <a:latin typeface="Open Sans Semibold" panose="020B0706030804020204" pitchFamily="34" charset="0"/>
            </a:endParaRPr>
          </a:p>
          <a:p>
            <a:pPr algn="ctr"/>
            <a:r>
              <a:rPr lang="en-US" sz="1800" b="0" i="0" u="none" strike="noStrike" baseline="0" dirty="0">
                <a:solidFill>
                  <a:srgbClr val="000000"/>
                </a:solidFill>
                <a:latin typeface="Open Sans Semibold" panose="020B0706030804020204" pitchFamily="34" charset="0"/>
              </a:rPr>
              <a:t> </a:t>
            </a:r>
            <a:r>
              <a:rPr lang="en-US" sz="1800" b="1" i="0" u="none" strike="noStrike" baseline="0" dirty="0">
                <a:solidFill>
                  <a:srgbClr val="C91613"/>
                </a:solidFill>
                <a:latin typeface="Open Sans Semibold" panose="020B0706030804020204" pitchFamily="34" charset="0"/>
                <a:hlinkClick r:id="rId4"/>
              </a:rPr>
              <a:t>www.changingthecovidconversation.org</a:t>
            </a:r>
            <a:r>
              <a:rPr lang="en-US" sz="1800" b="1" i="0" u="none" strike="noStrike" baseline="0" dirty="0">
                <a:solidFill>
                  <a:srgbClr val="C91613"/>
                </a:solidFill>
                <a:latin typeface="Open Sans Semibold" panose="020B0706030804020204" pitchFamily="34" charset="0"/>
              </a:rPr>
              <a:t> </a:t>
            </a:r>
            <a:endParaRPr lang="en-US" dirty="0"/>
          </a:p>
        </p:txBody>
      </p:sp>
    </p:spTree>
    <p:extLst>
      <p:ext uri="{BB962C8B-B14F-4D97-AF65-F5344CB8AC3E}">
        <p14:creationId xmlns:p14="http://schemas.microsoft.com/office/powerpoint/2010/main" val="1261648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Lato Black"/>
                <a:ea typeface="Lato Black"/>
                <a:cs typeface="Lato Black"/>
                <a:sym typeface="Lato Black"/>
              </a:rPr>
              <a:t>K</a:t>
            </a:r>
            <a:r>
              <a:rPr lang="en-US" sz="3600" dirty="0">
                <a:solidFill>
                  <a:schemeClr val="dk1"/>
                </a:solidFill>
                <a:latin typeface="Lato Black"/>
                <a:ea typeface="Lato Black"/>
                <a:cs typeface="Lato Black"/>
                <a:sym typeface="Lato Black"/>
              </a:rPr>
              <a:t>EY TAKEAWAYS </a:t>
            </a:r>
          </a:p>
          <a:p>
            <a:pPr marL="0" marR="0" lvl="0" indent="0" algn="l" rtl="0">
              <a:lnSpc>
                <a:spcPct val="100000"/>
              </a:lnSpc>
              <a:spcBef>
                <a:spcPts val="0"/>
              </a:spcBef>
              <a:spcAft>
                <a:spcPts val="0"/>
              </a:spcAft>
              <a:buClr>
                <a:srgbClr val="000000"/>
              </a:buClr>
              <a:buSzPts val="3600"/>
              <a:buFont typeface="Arial"/>
              <a:buNone/>
            </a:pPr>
            <a:r>
              <a:rPr lang="en-US" sz="2000" b="0" i="0" dirty="0">
                <a:solidFill>
                  <a:srgbClr val="3F3F3F"/>
                </a:solidFill>
                <a:effectLst/>
                <a:latin typeface="OpenSans"/>
              </a:rPr>
              <a:t>de Beaumont Foundation survey </a:t>
            </a:r>
            <a:endParaRPr sz="2000" b="0" i="0" u="none" strike="noStrike" cap="none" dirty="0">
              <a:solidFill>
                <a:schemeClr val="dk1"/>
              </a:solidFill>
              <a:latin typeface="Lato Black"/>
              <a:ea typeface="Lato Black"/>
              <a:cs typeface="Lato Black"/>
              <a:sym typeface="Lato Black"/>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3566950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C359B-7C5E-41A3-ADDC-729354B478A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8B9B284-9404-4C76-BB4C-3153422BE6B8}"/>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228044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A9E8-4DA4-4332-88DD-2645386E3E2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835B2B8-68D4-4F19-99F4-DEEF5791E34A}"/>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32834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816CC-E242-442D-B10A-BC146356394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7A9B8CF-70D5-4396-BA61-5FE038E565C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29678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TOOLKIT WALK THROUGH</a:t>
            </a:r>
            <a:endParaRPr sz="2000" b="0" i="0" u="none" strike="noStrike" cap="none" dirty="0">
              <a:solidFill>
                <a:schemeClr val="dk1"/>
              </a:solidFill>
              <a:latin typeface="Lato Black"/>
              <a:ea typeface="Lato Black"/>
              <a:cs typeface="Lato Black"/>
              <a:sym typeface="Lato Black"/>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84692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100" name="Google Shape;100;p19"/>
          <p:cNvSpPr/>
          <p:nvPr/>
        </p:nvSpPr>
        <p:spPr>
          <a:xfrm>
            <a:off x="420100" y="2212475"/>
            <a:ext cx="8317800" cy="18483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9"/>
          <p:cNvSpPr txBox="1"/>
          <p:nvPr/>
        </p:nvSpPr>
        <p:spPr>
          <a:xfrm>
            <a:off x="420100" y="1996250"/>
            <a:ext cx="8317800" cy="2103600"/>
          </a:xfrm>
          <a:prstGeom prst="rect">
            <a:avLst/>
          </a:prstGeom>
          <a:noFill/>
          <a:ln>
            <a:noFill/>
          </a:ln>
        </p:spPr>
        <p:txBody>
          <a:bodyPr spcFirstLastPara="1" wrap="square" lIns="91425" tIns="91425" rIns="91425" bIns="91425" anchor="t" anchorCtr="0">
            <a:spAutoFit/>
          </a:bodyPr>
          <a:lstStyle/>
          <a:p>
            <a:pPr marL="457200" marR="0" lvl="0" indent="-342900" algn="just" rtl="0">
              <a:lnSpc>
                <a:spcPct val="100000"/>
              </a:lnSpc>
              <a:spcBef>
                <a:spcPts val="0"/>
              </a:spcBef>
              <a:spcAft>
                <a:spcPts val="0"/>
              </a:spcAft>
              <a:buClr>
                <a:srgbClr val="434343"/>
              </a:buClr>
              <a:buSzPts val="1800"/>
              <a:buFont typeface="Lato"/>
              <a:buChar char="●"/>
            </a:pPr>
            <a:r>
              <a:rPr lang="en-US" sz="1800" b="0" i="0" u="none" strike="noStrike" cap="none">
                <a:solidFill>
                  <a:srgbClr val="434343"/>
                </a:solidFill>
                <a:latin typeface="Lato"/>
                <a:ea typeface="Lato"/>
                <a:cs typeface="Lato"/>
                <a:sym typeface="Lato"/>
              </a:rPr>
              <a:t>Empower nurses with necessary information to engage care teams and communities about COVID-19 vaccines.</a:t>
            </a:r>
            <a:endParaRPr sz="1800" b="0" i="0" u="none" strike="noStrike" cap="none">
              <a:solidFill>
                <a:srgbClr val="434343"/>
              </a:solidFill>
              <a:latin typeface="Lato"/>
              <a:ea typeface="Lato"/>
              <a:cs typeface="Lato"/>
              <a:sym typeface="Lato"/>
            </a:endParaRPr>
          </a:p>
          <a:p>
            <a:pPr marL="457200" marR="0" lvl="0" indent="-342900" algn="just" rtl="0">
              <a:lnSpc>
                <a:spcPct val="100000"/>
              </a:lnSpc>
              <a:spcBef>
                <a:spcPts val="1000"/>
              </a:spcBef>
              <a:spcAft>
                <a:spcPts val="0"/>
              </a:spcAft>
              <a:buClr>
                <a:srgbClr val="434343"/>
              </a:buClr>
              <a:buSzPts val="1800"/>
              <a:buFont typeface="Lato"/>
              <a:buChar char="●"/>
            </a:pPr>
            <a:r>
              <a:rPr lang="en-US" sz="1800" b="0" i="0" u="none" strike="noStrike" cap="none">
                <a:solidFill>
                  <a:srgbClr val="434343"/>
                </a:solidFill>
                <a:latin typeface="Lato"/>
                <a:ea typeface="Lato"/>
                <a:cs typeface="Lato"/>
                <a:sym typeface="Lato"/>
              </a:rPr>
              <a:t>Provide learning opportunities to share up-to-date guidance, support peer engagement among nursing colleagues, and strengthen the nursing role.</a:t>
            </a:r>
            <a:endParaRPr sz="1800" b="0" i="0" u="none" strike="noStrike" cap="none">
              <a:solidFill>
                <a:srgbClr val="434343"/>
              </a:solidFill>
              <a:latin typeface="Lato"/>
              <a:ea typeface="Lato"/>
              <a:cs typeface="Lato"/>
              <a:sym typeface="Lato"/>
            </a:endParaRPr>
          </a:p>
          <a:p>
            <a:pPr marL="457200" marR="0" lvl="0" indent="-342900" algn="just" rtl="0">
              <a:lnSpc>
                <a:spcPct val="100000"/>
              </a:lnSpc>
              <a:spcBef>
                <a:spcPts val="1000"/>
              </a:spcBef>
              <a:spcAft>
                <a:spcPts val="1000"/>
              </a:spcAft>
              <a:buClr>
                <a:srgbClr val="434343"/>
              </a:buClr>
              <a:buSzPts val="1800"/>
              <a:buFont typeface="Lato"/>
              <a:buChar char="●"/>
            </a:pPr>
            <a:r>
              <a:rPr lang="en-US" sz="1800" b="0" i="0" u="none" strike="noStrike" cap="none">
                <a:solidFill>
                  <a:srgbClr val="434343"/>
                </a:solidFill>
                <a:latin typeface="Lato"/>
                <a:ea typeface="Lato"/>
                <a:cs typeface="Lato"/>
                <a:sym typeface="Lato"/>
              </a:rPr>
              <a:t>Amplify the nursing voice by featuring nurse champions through our podcast and other media outlets.</a:t>
            </a:r>
            <a:endParaRPr sz="1800" b="0" i="0" u="none" strike="noStrike" cap="none">
              <a:solidFill>
                <a:srgbClr val="434343"/>
              </a:solidFill>
              <a:latin typeface="Lato"/>
              <a:ea typeface="Lato"/>
              <a:cs typeface="Lato"/>
              <a:sym typeface="Lato"/>
            </a:endParaRPr>
          </a:p>
        </p:txBody>
      </p:sp>
      <p:sp>
        <p:nvSpPr>
          <p:cNvPr id="102" name="Google Shape;102;p19"/>
          <p:cNvSpPr txBox="1"/>
          <p:nvPr/>
        </p:nvSpPr>
        <p:spPr>
          <a:xfrm>
            <a:off x="420100" y="380350"/>
            <a:ext cx="3976800" cy="12522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chivo Black"/>
              <a:buNone/>
            </a:pPr>
            <a:r>
              <a:rPr lang="en-US" sz="3400" b="0" i="0" u="none" strike="noStrike" cap="none">
                <a:solidFill>
                  <a:srgbClr val="007499"/>
                </a:solidFill>
                <a:latin typeface="Lato Black"/>
                <a:ea typeface="Lato Black"/>
                <a:cs typeface="Lato Black"/>
                <a:sym typeface="Lato Black"/>
              </a:rPr>
              <a:t>COVID Vaccine Project Goals</a:t>
            </a:r>
            <a:endParaRPr sz="3400" b="0" i="1" u="none" strike="noStrike" cap="none">
              <a:solidFill>
                <a:srgbClr val="007499"/>
              </a:solidFill>
              <a:latin typeface="Lato Black"/>
              <a:ea typeface="Lato Black"/>
              <a:cs typeface="Lato Black"/>
              <a:sym typeface="Lato Bla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0" descr="A picture containing text&#10;&#10;Description automatically generated"/>
          <p:cNvPicPr preferRelativeResize="0"/>
          <p:nvPr/>
        </p:nvPicPr>
        <p:blipFill rotWithShape="1">
          <a:blip r:embed="rId3">
            <a:alphaModFix/>
          </a:blip>
          <a:srcRect/>
          <a:stretch/>
        </p:blipFill>
        <p:spPr>
          <a:xfrm>
            <a:off x="0" y="-183028"/>
            <a:ext cx="9144001" cy="557032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8"/>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8"/>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rgbClr val="FFFFFF"/>
                </a:solidFill>
                <a:latin typeface="Lato"/>
                <a:ea typeface="Lato"/>
                <a:cs typeface="Lato"/>
                <a:sym typeface="Lato"/>
              </a:rPr>
              <a:t>NURSE TOOLKIT CONTENTS</a:t>
            </a:r>
            <a:endParaRPr sz="2400" b="1" i="0" u="none" strike="noStrike" cap="none">
              <a:solidFill>
                <a:srgbClr val="FFFFFF"/>
              </a:solidFill>
              <a:latin typeface="Lato"/>
              <a:ea typeface="Lato"/>
              <a:cs typeface="Lato"/>
              <a:sym typeface="Lato"/>
            </a:endParaRPr>
          </a:p>
        </p:txBody>
      </p:sp>
      <p:sp>
        <p:nvSpPr>
          <p:cNvPr id="139" name="Google Shape;139;p28"/>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40" name="Google Shape;140;p28"/>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8"/>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8"/>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8"/>
          <p:cNvSpPr txBox="1"/>
          <p:nvPr/>
        </p:nvSpPr>
        <p:spPr>
          <a:xfrm>
            <a:off x="580800" y="935450"/>
            <a:ext cx="7982400" cy="3754844"/>
          </a:xfrm>
          <a:prstGeom prst="rect">
            <a:avLst/>
          </a:prstGeom>
          <a:noFill/>
          <a:ln>
            <a:noFill/>
          </a:ln>
        </p:spPr>
        <p:txBody>
          <a:bodyPr spcFirstLastPara="1" wrap="square" lIns="91425" tIns="91425" rIns="91425" bIns="91425" anchor="t" anchorCtr="0">
            <a:spAutoFit/>
          </a:bodyPr>
          <a:lstStyle/>
          <a:p>
            <a:pPr marL="457200" lvl="0" indent="-317500" algn="l" rtl="0">
              <a:spcBef>
                <a:spcPts val="1000"/>
              </a:spcBef>
              <a:spcAft>
                <a:spcPts val="0"/>
              </a:spcAft>
              <a:buSzPts val="1400"/>
              <a:buFont typeface="Lato"/>
              <a:buChar char="●"/>
            </a:pPr>
            <a:r>
              <a:rPr lang="en-US" b="1" dirty="0">
                <a:solidFill>
                  <a:schemeClr val="dk1"/>
                </a:solidFill>
                <a:highlight>
                  <a:schemeClr val="lt1"/>
                </a:highlight>
                <a:latin typeface="Lato"/>
                <a:ea typeface="Lato"/>
                <a:cs typeface="Lato"/>
                <a:sym typeface="Lato"/>
              </a:rPr>
              <a:t>Guide to Sharing Your Story</a:t>
            </a:r>
            <a:br>
              <a:rPr lang="en-US" dirty="0">
                <a:solidFill>
                  <a:schemeClr val="dk1"/>
                </a:solidFill>
                <a:highlight>
                  <a:schemeClr val="lt1"/>
                </a:highlight>
                <a:latin typeface="Lato"/>
                <a:ea typeface="Lato"/>
                <a:cs typeface="Lato"/>
                <a:sym typeface="Lato"/>
              </a:rPr>
            </a:br>
            <a:r>
              <a:rPr lang="en-US" dirty="0">
                <a:solidFill>
                  <a:schemeClr val="dk1"/>
                </a:solidFill>
                <a:highlight>
                  <a:schemeClr val="lt1"/>
                </a:highlight>
                <a:latin typeface="Lato"/>
                <a:ea typeface="Lato"/>
                <a:cs typeface="Lato"/>
                <a:sym typeface="Lato"/>
              </a:rPr>
              <a:t>This downloadable PDF will guide you through the creation of your story - complete with examples and a how-to guide.</a:t>
            </a:r>
            <a:endParaRPr dirty="0">
              <a:solidFill>
                <a:schemeClr val="dk1"/>
              </a:solidFill>
              <a:highlight>
                <a:schemeClr val="lt1"/>
              </a:highlight>
              <a:latin typeface="Lato"/>
              <a:ea typeface="Lato"/>
              <a:cs typeface="Lato"/>
              <a:sym typeface="Lato"/>
            </a:endParaRPr>
          </a:p>
          <a:p>
            <a:pPr marL="457200" lvl="0" indent="-317500" algn="l" rtl="0">
              <a:spcBef>
                <a:spcPts val="1000"/>
              </a:spcBef>
              <a:spcAft>
                <a:spcPts val="0"/>
              </a:spcAft>
              <a:buClr>
                <a:schemeClr val="dk1"/>
              </a:buClr>
              <a:buSzPts val="1400"/>
              <a:buFont typeface="Lato"/>
              <a:buChar char="●"/>
            </a:pPr>
            <a:r>
              <a:rPr lang="en-US" b="1" dirty="0">
                <a:solidFill>
                  <a:schemeClr val="dk1"/>
                </a:solidFill>
                <a:highlight>
                  <a:schemeClr val="lt1"/>
                </a:highlight>
                <a:latin typeface="Lato"/>
                <a:ea typeface="Lato"/>
                <a:cs typeface="Lato"/>
                <a:sym typeface="Lato"/>
              </a:rPr>
              <a:t>Social Media Pack</a:t>
            </a:r>
            <a:br>
              <a:rPr lang="en-US" dirty="0">
                <a:solidFill>
                  <a:schemeClr val="dk1"/>
                </a:solidFill>
                <a:highlight>
                  <a:schemeClr val="lt1"/>
                </a:highlight>
                <a:latin typeface="Lato"/>
                <a:ea typeface="Lato"/>
                <a:cs typeface="Lato"/>
                <a:sym typeface="Lato"/>
              </a:rPr>
            </a:br>
            <a:r>
              <a:rPr lang="en-US" dirty="0">
                <a:solidFill>
                  <a:schemeClr val="dk1"/>
                </a:solidFill>
                <a:highlight>
                  <a:schemeClr val="lt1"/>
                </a:highlight>
                <a:latin typeface="Lato"/>
                <a:ea typeface="Lato"/>
                <a:cs typeface="Lato"/>
                <a:sym typeface="Lato"/>
              </a:rPr>
              <a:t>These templates and guide will help you to share your story or information with others, specifically on social media.</a:t>
            </a:r>
            <a:endParaRPr dirty="0">
              <a:solidFill>
                <a:schemeClr val="dk1"/>
              </a:solidFill>
              <a:highlight>
                <a:schemeClr val="lt1"/>
              </a:highlight>
              <a:latin typeface="Lato"/>
              <a:ea typeface="Lato"/>
              <a:cs typeface="Lato"/>
              <a:sym typeface="Lato"/>
            </a:endParaRPr>
          </a:p>
          <a:p>
            <a:pPr marL="457200" lvl="0" indent="-317500" algn="l" rtl="0">
              <a:spcBef>
                <a:spcPts val="1000"/>
              </a:spcBef>
              <a:spcAft>
                <a:spcPts val="0"/>
              </a:spcAft>
              <a:buClr>
                <a:schemeClr val="dk1"/>
              </a:buClr>
              <a:buSzPts val="1400"/>
              <a:buFont typeface="Lato"/>
              <a:buChar char="●"/>
            </a:pPr>
            <a:r>
              <a:rPr lang="en-US" b="1" dirty="0">
                <a:solidFill>
                  <a:schemeClr val="dk1"/>
                </a:solidFill>
                <a:highlight>
                  <a:schemeClr val="lt1"/>
                </a:highlight>
                <a:latin typeface="Lato"/>
                <a:ea typeface="Lato"/>
                <a:cs typeface="Lato"/>
                <a:sym typeface="Lato"/>
              </a:rPr>
              <a:t>Guide to Combating Misinformation</a:t>
            </a:r>
            <a:br>
              <a:rPr lang="en-US" dirty="0">
                <a:solidFill>
                  <a:schemeClr val="dk1"/>
                </a:solidFill>
                <a:highlight>
                  <a:schemeClr val="lt1"/>
                </a:highlight>
                <a:latin typeface="Lato"/>
                <a:ea typeface="Lato"/>
                <a:cs typeface="Lato"/>
                <a:sym typeface="Lato"/>
              </a:rPr>
            </a:br>
            <a:r>
              <a:rPr lang="en-US" dirty="0">
                <a:solidFill>
                  <a:schemeClr val="dk1"/>
                </a:solidFill>
                <a:highlight>
                  <a:schemeClr val="lt1"/>
                </a:highlight>
                <a:latin typeface="Lato"/>
                <a:ea typeface="Lato"/>
                <a:cs typeface="Lato"/>
                <a:sym typeface="Lato"/>
              </a:rPr>
              <a:t>This downloadable contains a series of PDFs that walks through vaccine misinformation, history, and shareable facts.</a:t>
            </a:r>
            <a:endParaRPr dirty="0">
              <a:solidFill>
                <a:schemeClr val="dk1"/>
              </a:solidFill>
              <a:highlight>
                <a:schemeClr val="lt1"/>
              </a:highlight>
              <a:latin typeface="Lato"/>
              <a:ea typeface="Lato"/>
              <a:cs typeface="Lato"/>
              <a:sym typeface="Lato"/>
            </a:endParaRPr>
          </a:p>
          <a:p>
            <a:pPr marL="457200" lvl="0" indent="-317500" algn="l" rtl="0">
              <a:spcBef>
                <a:spcPts val="1000"/>
              </a:spcBef>
              <a:spcAft>
                <a:spcPts val="0"/>
              </a:spcAft>
              <a:buClr>
                <a:schemeClr val="dk1"/>
              </a:buClr>
              <a:buSzPts val="1400"/>
              <a:buFont typeface="Lato"/>
              <a:buChar char="●"/>
            </a:pPr>
            <a:r>
              <a:rPr lang="en-US" b="1" dirty="0">
                <a:solidFill>
                  <a:schemeClr val="dk1"/>
                </a:solidFill>
                <a:highlight>
                  <a:schemeClr val="lt1"/>
                </a:highlight>
                <a:latin typeface="Lato"/>
                <a:ea typeface="Lato"/>
                <a:cs typeface="Lato"/>
                <a:sym typeface="Lato"/>
              </a:rPr>
              <a:t>How-to-Guides</a:t>
            </a:r>
            <a:br>
              <a:rPr lang="en-US" dirty="0">
                <a:solidFill>
                  <a:schemeClr val="dk1"/>
                </a:solidFill>
                <a:highlight>
                  <a:schemeClr val="lt1"/>
                </a:highlight>
                <a:latin typeface="Lato"/>
                <a:ea typeface="Lato"/>
                <a:cs typeface="Lato"/>
                <a:sym typeface="Lato"/>
              </a:rPr>
            </a:br>
            <a:r>
              <a:rPr lang="en-US" dirty="0">
                <a:solidFill>
                  <a:schemeClr val="dk1"/>
                </a:solidFill>
                <a:highlight>
                  <a:schemeClr val="lt1"/>
                </a:highlight>
                <a:latin typeface="Lato"/>
                <a:ea typeface="Lato"/>
                <a:cs typeface="Lato"/>
                <a:sym typeface="Lato"/>
              </a:rPr>
              <a:t>These downloadable guides will help guide you through overcoming barriers, correcting misinformation, and providing resources to your community.</a:t>
            </a:r>
            <a:endParaRPr dirty="0">
              <a:highlight>
                <a:srgbClr val="FFFFFF"/>
              </a:highlight>
              <a:latin typeface="Lato"/>
              <a:ea typeface="Lato"/>
              <a:cs typeface="Lato"/>
              <a:sym typeface="Lato"/>
            </a:endParaRPr>
          </a:p>
          <a:p>
            <a:pPr marL="0" lvl="0" indent="0" algn="l" rtl="0">
              <a:spcBef>
                <a:spcPts val="1000"/>
              </a:spcBef>
              <a:spcAft>
                <a:spcPts val="1000"/>
              </a:spcAft>
              <a:buNone/>
            </a:pPr>
            <a:endParaRPr dirty="0">
              <a:highlight>
                <a:srgbClr val="FFFFFF"/>
              </a:highlight>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457200" y="2143125"/>
            <a:ext cx="8229600" cy="1150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7499"/>
              </a:buClr>
              <a:buSzPts val="5400"/>
              <a:buFont typeface="Calibri"/>
              <a:buNone/>
            </a:pPr>
            <a:r>
              <a:rPr lang="en-US" sz="5400" b="1">
                <a:solidFill>
                  <a:srgbClr val="007499"/>
                </a:solidFill>
              </a:rPr>
              <a:t>nurseledcare.org/toolkit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a:spLocks noGrp="1"/>
          </p:cNvSpPr>
          <p:nvPr>
            <p:ph type="title"/>
          </p:nvPr>
        </p:nvSpPr>
        <p:spPr>
          <a:xfrm>
            <a:off x="311700" y="1785037"/>
            <a:ext cx="8520600" cy="1573426"/>
          </a:xfrm>
          <a:prstGeom prst="rect">
            <a:avLst/>
          </a:prstGeom>
          <a:solidFill>
            <a:schemeClr val="lt1"/>
          </a:solid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400" b="1" dirty="0">
                <a:solidFill>
                  <a:srgbClr val="007499"/>
                </a:solidFill>
                <a:latin typeface="Calibri"/>
                <a:ea typeface="Calibri"/>
                <a:cs typeface="Calibri"/>
                <a:sym typeface="Calibri"/>
              </a:rPr>
              <a:t>Please submit questions through this </a:t>
            </a:r>
            <a:r>
              <a:rPr lang="en-US" sz="3400" b="1" dirty="0">
                <a:solidFill>
                  <a:srgbClr val="007499"/>
                </a:solidFill>
                <a:latin typeface="Calibri"/>
                <a:ea typeface="Calibri"/>
                <a:cs typeface="Calibri"/>
                <a:sym typeface="Calibri"/>
                <a:hlinkClick r:id="rId3"/>
              </a:rPr>
              <a:t>Google Form</a:t>
            </a:r>
            <a:r>
              <a:rPr lang="en-US" sz="3400" b="1" dirty="0">
                <a:solidFill>
                  <a:srgbClr val="007499"/>
                </a:solidFill>
                <a:latin typeface="Calibri"/>
                <a:ea typeface="Calibri"/>
                <a:cs typeface="Calibri"/>
                <a:sym typeface="Calibri"/>
              </a:rPr>
              <a:t>. We will address them during the live sessions.</a:t>
            </a:r>
            <a:endParaRPr sz="3400" b="1" dirty="0">
              <a:solidFill>
                <a:srgbClr val="007499"/>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9"/>
          <p:cNvSpPr/>
          <p:nvPr/>
        </p:nvSpPr>
        <p:spPr>
          <a:xfrm>
            <a:off x="0" y="1413510"/>
            <a:ext cx="9144000" cy="2316600"/>
          </a:xfrm>
          <a:prstGeom prst="rect">
            <a:avLst/>
          </a:prstGeom>
          <a:solidFill>
            <a:srgbClr val="007499">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310" name="Google Shape;310;p39"/>
          <p:cNvPicPr preferRelativeResize="0"/>
          <p:nvPr/>
        </p:nvPicPr>
        <p:blipFill rotWithShape="1">
          <a:blip r:embed="rId3">
            <a:alphaModFix/>
          </a:blip>
          <a:srcRect/>
          <a:stretch/>
        </p:blipFill>
        <p:spPr>
          <a:xfrm>
            <a:off x="2665220" y="1714500"/>
            <a:ext cx="3813560" cy="17144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ABOUT THE SERIES</a:t>
            </a:r>
            <a:endParaRPr sz="2400" b="1" i="0" u="none" strike="noStrike" cap="none" dirty="0">
              <a:solidFill>
                <a:srgbClr val="FFFFFF"/>
              </a:solidFill>
              <a:latin typeface="Lato"/>
              <a:ea typeface="Lato"/>
              <a:cs typeface="Lato"/>
              <a:sym typeface="Lato"/>
            </a:endParaRPr>
          </a:p>
        </p:txBody>
      </p:sp>
      <p:sp>
        <p:nvSpPr>
          <p:cNvPr id="111" name="Google Shape;111;p2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12" name="Google Shape;112;p26"/>
          <p:cNvSpPr/>
          <p:nvPr/>
        </p:nvSpPr>
        <p:spPr>
          <a:xfrm>
            <a:off x="539625" y="2387363"/>
            <a:ext cx="7920300" cy="65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6"/>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6"/>
          <p:cNvSpPr txBox="1"/>
          <p:nvPr/>
        </p:nvSpPr>
        <p:spPr>
          <a:xfrm>
            <a:off x="383149" y="928894"/>
            <a:ext cx="8221225" cy="3139291"/>
          </a:xfrm>
          <a:prstGeom prst="rect">
            <a:avLst/>
          </a:prstGeom>
          <a:noFill/>
          <a:ln>
            <a:noFill/>
          </a:ln>
        </p:spPr>
        <p:txBody>
          <a:bodyPr spcFirstLastPara="1" wrap="square" lIns="91425" tIns="91425" rIns="91425" bIns="91425" anchor="t" anchorCtr="0">
            <a:spAutoFit/>
          </a:bodyPr>
          <a:lstStyle/>
          <a:p>
            <a:pPr marL="457200" lvl="0" indent="-457200" rtl="0">
              <a:spcBef>
                <a:spcPts val="0"/>
              </a:spcBef>
              <a:spcAft>
                <a:spcPts val="0"/>
              </a:spcAft>
              <a:buClr>
                <a:schemeClr val="dk1"/>
              </a:buClr>
              <a:buSzPts val="1200"/>
              <a:buFont typeface="Arial" panose="020B0604020202020204" pitchFamily="34" charset="0"/>
              <a:buChar char="•"/>
            </a:pPr>
            <a:r>
              <a:rPr lang="en-US" sz="1600" dirty="0">
                <a:solidFill>
                  <a:schemeClr val="dk1"/>
                </a:solidFill>
                <a:latin typeface="Lato"/>
                <a:ea typeface="Lato"/>
                <a:cs typeface="Lato"/>
                <a:sym typeface="Lato"/>
              </a:rPr>
              <a:t>A 4-part FREE online educational series for nurses to learn key communication strategies and resources to have meaningful and effective conversations about COVID-19 vaccines with patients and colleagues. </a:t>
            </a:r>
          </a:p>
          <a:p>
            <a:pPr lvl="0" rtl="0">
              <a:spcBef>
                <a:spcPts val="0"/>
              </a:spcBef>
              <a:spcAft>
                <a:spcPts val="0"/>
              </a:spcAft>
              <a:buClr>
                <a:schemeClr val="dk1"/>
              </a:buClr>
              <a:buSzPts val="1200"/>
            </a:pPr>
            <a:endParaRPr lang="en-US" sz="16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1600" dirty="0">
                <a:solidFill>
                  <a:schemeClr val="dk1"/>
                </a:solidFill>
                <a:latin typeface="Lato"/>
                <a:ea typeface="Lato"/>
                <a:cs typeface="Lato"/>
                <a:sym typeface="Lato"/>
              </a:rPr>
              <a:t>Each interactive session includes individual and small group exercises to practice communication strategies. We will cover the power of personal storytelling, leveraging social media, and guiding one-on-one vaccine conversations. </a:t>
            </a:r>
          </a:p>
          <a:p>
            <a:pPr marL="457200" lvl="0" indent="-457200" rtl="0">
              <a:spcBef>
                <a:spcPts val="0"/>
              </a:spcBef>
              <a:spcAft>
                <a:spcPts val="0"/>
              </a:spcAft>
              <a:buClr>
                <a:schemeClr val="dk1"/>
              </a:buClr>
              <a:buSzPts val="1200"/>
              <a:buFont typeface="Arial" panose="020B0604020202020204" pitchFamily="34" charset="0"/>
              <a:buChar char="•"/>
            </a:pPr>
            <a:endParaRPr lang="en-US" sz="16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1600" dirty="0">
                <a:solidFill>
                  <a:schemeClr val="dk1"/>
                </a:solidFill>
                <a:latin typeface="Lato"/>
                <a:ea typeface="Lato"/>
                <a:cs typeface="Lato"/>
                <a:sym typeface="Lato"/>
              </a:rPr>
              <a:t>NNCC recently launched a COVID-19 vaccine toolkit, designed to give you the tools to support immunization in your community. </a:t>
            </a:r>
          </a:p>
          <a:p>
            <a:pPr marL="457200" lvl="0" indent="-457200" rtl="0">
              <a:spcBef>
                <a:spcPts val="0"/>
              </a:spcBef>
              <a:spcAft>
                <a:spcPts val="0"/>
              </a:spcAft>
              <a:buClr>
                <a:schemeClr val="dk1"/>
              </a:buClr>
              <a:buSzPts val="1200"/>
              <a:buFont typeface="Arial" panose="020B0604020202020204" pitchFamily="34" charset="0"/>
              <a:buChar char="•"/>
            </a:pPr>
            <a:endParaRPr lang="en-US" sz="16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1600" dirty="0">
                <a:solidFill>
                  <a:schemeClr val="dk1"/>
                </a:solidFill>
                <a:latin typeface="Lato"/>
                <a:ea typeface="Lato"/>
                <a:cs typeface="Lato"/>
                <a:sym typeface="Lato"/>
              </a:rPr>
              <a:t>#NursesMakeChangeHappen</a:t>
            </a:r>
          </a:p>
        </p:txBody>
      </p:sp>
      <p:sp>
        <p:nvSpPr>
          <p:cNvPr id="12" name="TextBox 11">
            <a:extLst>
              <a:ext uri="{FF2B5EF4-FFF2-40B4-BE49-F238E27FC236}">
                <a16:creationId xmlns:a16="http://schemas.microsoft.com/office/drawing/2014/main" id="{F33C1699-1853-49C0-9132-6E33AF88F461}"/>
              </a:ext>
            </a:extLst>
          </p:cNvPr>
          <p:cNvSpPr txBox="1"/>
          <p:nvPr/>
        </p:nvSpPr>
        <p:spPr>
          <a:xfrm>
            <a:off x="628152" y="4290183"/>
            <a:ext cx="7887695" cy="507831"/>
          </a:xfrm>
          <a:prstGeom prst="rect">
            <a:avLst/>
          </a:prstGeom>
          <a:noFill/>
        </p:spPr>
        <p:txBody>
          <a:bodyPr wrap="square" rtlCol="0">
            <a:spAutoFit/>
          </a:bodyPr>
          <a:lstStyle/>
          <a:p>
            <a:pPr algn="just"/>
            <a:r>
              <a:rPr lang="en-US" sz="900" i="1" dirty="0"/>
              <a:t>This project was funded in part by a cooperative agreement with the Centers for Disease Control and Prevention (grant number NU50CK000580). The Centers for Disease Control and Prevention is an agency within the Department of Health and Human Services (HHS). The contents of this resource center do not necessarily represent the policy of CDC or HHS, and should not be considered an endorsement by the Federal Government.</a:t>
            </a:r>
            <a:endParaRPr lang="en-US" sz="900" dirty="0"/>
          </a:p>
        </p:txBody>
      </p:sp>
    </p:spTree>
    <p:extLst>
      <p:ext uri="{BB962C8B-B14F-4D97-AF65-F5344CB8AC3E}">
        <p14:creationId xmlns:p14="http://schemas.microsoft.com/office/powerpoint/2010/main" val="256952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TODAY’S LEARNING OBJECTIVES</a:t>
            </a:r>
            <a:endParaRPr sz="2400" b="1" i="0" u="none" strike="noStrike" cap="none" dirty="0">
              <a:solidFill>
                <a:srgbClr val="FFFFFF"/>
              </a:solidFill>
              <a:latin typeface="Lato"/>
              <a:ea typeface="Lato"/>
              <a:cs typeface="Lato"/>
              <a:sym typeface="Lato"/>
            </a:endParaRPr>
          </a:p>
        </p:txBody>
      </p:sp>
      <p:sp>
        <p:nvSpPr>
          <p:cNvPr id="111" name="Google Shape;111;p2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12" name="Google Shape;112;p26"/>
          <p:cNvSpPr/>
          <p:nvPr/>
        </p:nvSpPr>
        <p:spPr>
          <a:xfrm>
            <a:off x="539625" y="2387363"/>
            <a:ext cx="7920300" cy="65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6"/>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6"/>
          <p:cNvSpPr txBox="1"/>
          <p:nvPr/>
        </p:nvSpPr>
        <p:spPr>
          <a:xfrm>
            <a:off x="383149" y="1094437"/>
            <a:ext cx="8221225" cy="3508623"/>
          </a:xfrm>
          <a:prstGeom prst="rect">
            <a:avLst/>
          </a:prstGeom>
          <a:noFill/>
          <a:ln>
            <a:noFill/>
          </a:ln>
        </p:spPr>
        <p:txBody>
          <a:bodyPr spcFirstLastPara="1" wrap="square" lIns="91425" tIns="91425" rIns="91425" bIns="91425" anchor="t" anchorCtr="0">
            <a:spAutoFit/>
          </a:bodyPr>
          <a:lstStyle/>
          <a:p>
            <a:pPr marL="457200" indent="-457200">
              <a:buClr>
                <a:schemeClr val="dk1"/>
              </a:buClr>
              <a:buSzPts val="1200"/>
              <a:buFont typeface="Arial" panose="020B0604020202020204" pitchFamily="34" charset="0"/>
              <a:buChar char="•"/>
            </a:pPr>
            <a:r>
              <a:rPr lang="en-US" sz="2400" dirty="0">
                <a:solidFill>
                  <a:schemeClr val="dk1"/>
                </a:solidFill>
                <a:latin typeface="Lato"/>
                <a:ea typeface="Lato"/>
                <a:cs typeface="Lato"/>
                <a:sym typeface="Lato"/>
              </a:rPr>
              <a:t>Understand the learning series guidelines and preview of topics that will be explored. </a:t>
            </a:r>
          </a:p>
          <a:p>
            <a:pPr marL="457200" lvl="0" indent="-457200" rtl="0">
              <a:spcBef>
                <a:spcPts val="0"/>
              </a:spcBef>
              <a:spcAft>
                <a:spcPts val="0"/>
              </a:spcAft>
              <a:buClr>
                <a:schemeClr val="dk1"/>
              </a:buClr>
              <a:buSzPts val="1200"/>
              <a:buFont typeface="Arial" panose="020B0604020202020204" pitchFamily="34" charset="0"/>
              <a:buChar char="•"/>
            </a:pPr>
            <a:endParaRPr lang="en-US" sz="24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2400" dirty="0">
                <a:solidFill>
                  <a:schemeClr val="dk1"/>
                </a:solidFill>
                <a:latin typeface="Lato"/>
                <a:ea typeface="Lato"/>
                <a:cs typeface="Lato"/>
                <a:sym typeface="Lato"/>
              </a:rPr>
              <a:t>Describe the role of health communication in relation to COVID-19 information.</a:t>
            </a:r>
          </a:p>
          <a:p>
            <a:pPr marL="457200" lvl="0" indent="-457200" rtl="0">
              <a:spcBef>
                <a:spcPts val="0"/>
              </a:spcBef>
              <a:spcAft>
                <a:spcPts val="0"/>
              </a:spcAft>
              <a:buClr>
                <a:schemeClr val="dk1"/>
              </a:buClr>
              <a:buSzPts val="1200"/>
              <a:buFont typeface="Arial" panose="020B0604020202020204" pitchFamily="34" charset="0"/>
              <a:buChar char="•"/>
            </a:pPr>
            <a:endParaRPr lang="en-US" sz="24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2400" dirty="0">
                <a:solidFill>
                  <a:schemeClr val="dk1"/>
                </a:solidFill>
                <a:latin typeface="Lato"/>
                <a:ea typeface="Lato"/>
                <a:cs typeface="Lato"/>
                <a:sym typeface="Lato"/>
              </a:rPr>
              <a:t>Introduce NNCC’s national media campaign #NursesMakeChangeHappen.</a:t>
            </a:r>
          </a:p>
          <a:p>
            <a:pPr marL="457200" lvl="0" indent="-457200" rtl="0">
              <a:spcBef>
                <a:spcPts val="0"/>
              </a:spcBef>
              <a:spcAft>
                <a:spcPts val="0"/>
              </a:spcAft>
              <a:buClr>
                <a:schemeClr val="dk1"/>
              </a:buClr>
              <a:buSzPts val="1200"/>
              <a:buFont typeface="Arial" panose="020B0604020202020204" pitchFamily="34" charset="0"/>
              <a:buChar char="•"/>
            </a:pPr>
            <a:endParaRPr lang="en-US" sz="2400" dirty="0">
              <a:solidFill>
                <a:schemeClr val="dk1"/>
              </a:solidFill>
              <a:latin typeface="Lato"/>
              <a:ea typeface="Lato"/>
              <a:cs typeface="Lato"/>
              <a:sym typeface="Lato"/>
            </a:endParaRPr>
          </a:p>
        </p:txBody>
      </p:sp>
    </p:spTree>
    <p:extLst>
      <p:ext uri="{BB962C8B-B14F-4D97-AF65-F5344CB8AC3E}">
        <p14:creationId xmlns:p14="http://schemas.microsoft.com/office/powerpoint/2010/main" val="326223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EXPECTATIONS FOR THE SERIES</a:t>
            </a:r>
            <a:endParaRPr sz="2400" b="1" i="0" u="none" strike="noStrike" cap="none" dirty="0">
              <a:solidFill>
                <a:srgbClr val="FFFFFF"/>
              </a:solidFill>
              <a:latin typeface="Lato"/>
              <a:ea typeface="Lato"/>
              <a:cs typeface="Lato"/>
              <a:sym typeface="Lato"/>
            </a:endParaRPr>
          </a:p>
        </p:txBody>
      </p:sp>
      <p:sp>
        <p:nvSpPr>
          <p:cNvPr id="111" name="Google Shape;111;p2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12" name="Google Shape;112;p26"/>
          <p:cNvSpPr/>
          <p:nvPr/>
        </p:nvSpPr>
        <p:spPr>
          <a:xfrm>
            <a:off x="539625" y="2387363"/>
            <a:ext cx="7920300" cy="65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6"/>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6"/>
          <p:cNvSpPr txBox="1"/>
          <p:nvPr/>
        </p:nvSpPr>
        <p:spPr>
          <a:xfrm>
            <a:off x="383149" y="999187"/>
            <a:ext cx="8221225" cy="3570178"/>
          </a:xfrm>
          <a:prstGeom prst="rect">
            <a:avLst/>
          </a:prstGeom>
          <a:noFill/>
          <a:ln>
            <a:noFill/>
          </a:ln>
        </p:spPr>
        <p:txBody>
          <a:bodyPr spcFirstLastPara="1" wrap="square" lIns="91425" tIns="91425" rIns="91425" bIns="91425" anchor="t" anchorCtr="0">
            <a:spAutoFit/>
          </a:bodyPr>
          <a:lstStyle/>
          <a:p>
            <a:pPr marL="457200" lvl="0" indent="-4572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Please listen to the designated week’s recording prior to attending that week’s session</a:t>
            </a:r>
          </a:p>
          <a:p>
            <a:pPr marL="457200" lvl="0" indent="-457200" rtl="0">
              <a:spcBef>
                <a:spcPts val="0"/>
              </a:spcBef>
              <a:spcAft>
                <a:spcPts val="0"/>
              </a:spcAft>
              <a:buClr>
                <a:schemeClr val="dk1"/>
              </a:buClr>
              <a:buSzPts val="1200"/>
              <a:buFont typeface="Arial" panose="020B0604020202020204" pitchFamily="34" charset="0"/>
              <a:buChar char="•"/>
            </a:pPr>
            <a:endParaRPr lang="en-US" sz="20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Participate in the four one-hour live online learning sessions, weekly</a:t>
            </a:r>
          </a:p>
          <a:p>
            <a:pPr marL="457200" lvl="0" indent="-457200" rtl="0">
              <a:spcBef>
                <a:spcPts val="0"/>
              </a:spcBef>
              <a:spcAft>
                <a:spcPts val="0"/>
              </a:spcAft>
              <a:buClr>
                <a:schemeClr val="dk1"/>
              </a:buClr>
              <a:buSzPts val="1200"/>
              <a:buFont typeface="Arial" panose="020B0604020202020204" pitchFamily="34" charset="0"/>
              <a:buChar char="•"/>
            </a:pPr>
            <a:endParaRPr lang="en-US" sz="20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Be willing to participate in post-series surveys</a:t>
            </a:r>
          </a:p>
          <a:p>
            <a:pPr marL="457200" lvl="0" indent="-457200" rtl="0">
              <a:spcBef>
                <a:spcPts val="0"/>
              </a:spcBef>
              <a:spcAft>
                <a:spcPts val="0"/>
              </a:spcAft>
              <a:buClr>
                <a:schemeClr val="dk1"/>
              </a:buClr>
              <a:buSzPts val="1200"/>
              <a:buFont typeface="Arial" panose="020B0604020202020204" pitchFamily="34" charset="0"/>
              <a:buChar char="•"/>
            </a:pPr>
            <a:endParaRPr lang="en-US" sz="20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Registration is free of charge and 1 CEU will be offered for each training. Attendees must complete the evaluation to receive CEU certificate. Learn more </a:t>
            </a:r>
            <a:r>
              <a:rPr lang="en-US" sz="2000" dirty="0">
                <a:solidFill>
                  <a:schemeClr val="dk1"/>
                </a:solidFill>
                <a:latin typeface="Lato"/>
                <a:ea typeface="Lato"/>
                <a:cs typeface="Lato"/>
                <a:sym typeface="Lato"/>
                <a:hlinkClick r:id="rId3"/>
              </a:rPr>
              <a:t>here</a:t>
            </a:r>
            <a:r>
              <a:rPr lang="en-US" sz="2000" dirty="0">
                <a:solidFill>
                  <a:schemeClr val="dk1"/>
                </a:solidFill>
                <a:latin typeface="Lato"/>
                <a:ea typeface="Lato"/>
                <a:cs typeface="Lato"/>
                <a:sym typeface="Lato"/>
              </a:rPr>
              <a:t>.</a:t>
            </a:r>
          </a:p>
          <a:p>
            <a:pPr marL="457200" lvl="0" indent="-457200" rtl="0">
              <a:spcBef>
                <a:spcPts val="0"/>
              </a:spcBef>
              <a:spcAft>
                <a:spcPts val="0"/>
              </a:spcAft>
              <a:buClr>
                <a:schemeClr val="dk1"/>
              </a:buClr>
              <a:buSzPts val="1200"/>
              <a:buFont typeface="Arial" panose="020B0604020202020204" pitchFamily="34" charset="0"/>
              <a:buChar char="•"/>
            </a:pPr>
            <a:endParaRPr lang="en-US" sz="2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137901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SCHEDULE</a:t>
            </a:r>
            <a:endParaRPr sz="2400" b="1" i="0" u="none" strike="noStrike" cap="none" dirty="0">
              <a:solidFill>
                <a:srgbClr val="FFFFFF"/>
              </a:solidFill>
              <a:latin typeface="Lato"/>
              <a:ea typeface="Lato"/>
              <a:cs typeface="Lato"/>
              <a:sym typeface="Lato"/>
            </a:endParaRPr>
          </a:p>
        </p:txBody>
      </p:sp>
      <p:sp>
        <p:nvSpPr>
          <p:cNvPr id="111" name="Google Shape;111;p2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12" name="Google Shape;112;p26"/>
          <p:cNvSpPr/>
          <p:nvPr/>
        </p:nvSpPr>
        <p:spPr>
          <a:xfrm>
            <a:off x="539625" y="2387363"/>
            <a:ext cx="7920300" cy="65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6"/>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6"/>
          <p:cNvSpPr txBox="1"/>
          <p:nvPr/>
        </p:nvSpPr>
        <p:spPr>
          <a:xfrm>
            <a:off x="383149" y="1094437"/>
            <a:ext cx="8221225" cy="2733026"/>
          </a:xfrm>
          <a:prstGeom prst="rect">
            <a:avLst/>
          </a:prstGeom>
          <a:noFill/>
          <a:ln>
            <a:noFill/>
          </a:ln>
        </p:spPr>
        <p:txBody>
          <a:bodyPr spcFirstLastPara="1" wrap="square" lIns="91425" tIns="91425" rIns="91425" bIns="91425" anchor="t" anchorCtr="0">
            <a:spAutoFit/>
          </a:bodyPr>
          <a:lstStyle/>
          <a:p>
            <a:pPr marL="0" marR="0">
              <a:lnSpc>
                <a:spcPct val="115000"/>
              </a:lnSpc>
              <a:spcBef>
                <a:spcPts val="0"/>
              </a:spcBef>
              <a:spcAft>
                <a:spcPts val="0"/>
              </a:spcAft>
            </a:pPr>
            <a:r>
              <a:rPr lang="en-US" sz="1800" dirty="0">
                <a:effectLst/>
                <a:latin typeface="Lato" panose="020F0502020204030203" pitchFamily="34" charset="0"/>
                <a:ea typeface="Lato" panose="020F0502020204030203" pitchFamily="34" charset="0"/>
                <a:cs typeface="Lato" panose="020F0502020204030203" pitchFamily="34" charset="0"/>
              </a:rPr>
              <a:t>All live sessions will take place via Zoom. In preparation for the live sessions, participants will receive additional video recordings that provide an overview of the topic that week. </a:t>
            </a:r>
          </a:p>
          <a:p>
            <a:pPr marL="0" marR="0">
              <a:lnSpc>
                <a:spcPct val="115000"/>
              </a:lnSpc>
              <a:spcBef>
                <a:spcPts val="0"/>
              </a:spcBef>
              <a:spcAft>
                <a:spcPts val="0"/>
              </a:spcAft>
            </a:pPr>
            <a:r>
              <a:rPr lang="en-US" sz="1800" dirty="0">
                <a:effectLst/>
                <a:latin typeface="Lato" panose="020F0502020204030203" pitchFamily="34" charset="0"/>
                <a:ea typeface="Lato" panose="020F0502020204030203" pitchFamily="34" charset="0"/>
                <a:cs typeface="Lato" panose="020F0502020204030203" pitchFamily="34" charset="0"/>
              </a:rPr>
              <a:t>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Lato" panose="020F0502020204030203" pitchFamily="34" charset="0"/>
                <a:ea typeface="Lato" panose="020F0502020204030203" pitchFamily="34" charset="0"/>
                <a:cs typeface="Lato" panose="020F0502020204030203" pitchFamily="34" charset="0"/>
              </a:rPr>
              <a:t>Module 1: Introduction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Lato" panose="020F0502020204030203" pitchFamily="34" charset="0"/>
                <a:ea typeface="Lato" panose="020F0502020204030203" pitchFamily="34" charset="0"/>
                <a:cs typeface="Lato" panose="020F0502020204030203" pitchFamily="34" charset="0"/>
              </a:rPr>
              <a:t>Module 2: How to Tell Your Story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Lato" panose="020F0502020204030203" pitchFamily="34" charset="0"/>
                <a:ea typeface="Lato" panose="020F0502020204030203" pitchFamily="34" charset="0"/>
                <a:cs typeface="Lato" panose="020F0502020204030203" pitchFamily="34" charset="0"/>
              </a:rPr>
              <a:t>Module 3: Sharing Information Through Social Media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Lato" panose="020F0502020204030203" pitchFamily="34" charset="0"/>
                <a:ea typeface="Lato" panose="020F0502020204030203" pitchFamily="34" charset="0"/>
                <a:cs typeface="Lato" panose="020F0502020204030203" pitchFamily="34" charset="0"/>
              </a:rPr>
              <a:t>Module 4: Guiding One-On-One-Conversations</a:t>
            </a:r>
          </a:p>
        </p:txBody>
      </p:sp>
    </p:spTree>
    <p:extLst>
      <p:ext uri="{BB962C8B-B14F-4D97-AF65-F5344CB8AC3E}">
        <p14:creationId xmlns:p14="http://schemas.microsoft.com/office/powerpoint/2010/main" val="330329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dirty="0">
                <a:solidFill>
                  <a:srgbClr val="FFFFFF"/>
                </a:solidFill>
                <a:latin typeface="Lato"/>
                <a:ea typeface="Lato"/>
                <a:cs typeface="Lato"/>
                <a:sym typeface="Lato"/>
              </a:rPr>
              <a:t>AGENDA</a:t>
            </a:r>
            <a:endParaRPr sz="2400" b="1" i="0" u="none" strike="noStrike" cap="none" dirty="0">
              <a:solidFill>
                <a:srgbClr val="FFFFFF"/>
              </a:solidFill>
              <a:latin typeface="Lato"/>
              <a:ea typeface="Lato"/>
              <a:cs typeface="Lato"/>
              <a:sym typeface="Lato"/>
            </a:endParaRPr>
          </a:p>
        </p:txBody>
      </p:sp>
      <p:sp>
        <p:nvSpPr>
          <p:cNvPr id="111" name="Google Shape;111;p2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9;p26">
            <a:extLst>
              <a:ext uri="{FF2B5EF4-FFF2-40B4-BE49-F238E27FC236}">
                <a16:creationId xmlns:a16="http://schemas.microsoft.com/office/drawing/2014/main" id="{0F5D270E-C099-47D7-966B-CAF7C65B8DC8}"/>
              </a:ext>
            </a:extLst>
          </p:cNvPr>
          <p:cNvSpPr txBox="1"/>
          <p:nvPr/>
        </p:nvSpPr>
        <p:spPr>
          <a:xfrm>
            <a:off x="383149" y="999187"/>
            <a:ext cx="8221225" cy="2462182"/>
          </a:xfrm>
          <a:prstGeom prst="rect">
            <a:avLst/>
          </a:prstGeom>
          <a:noFill/>
          <a:ln>
            <a:noFill/>
          </a:ln>
        </p:spPr>
        <p:txBody>
          <a:bodyPr spcFirstLastPara="1" wrap="square" lIns="91425" tIns="91425" rIns="91425" bIns="91425" anchor="t" anchorCtr="0">
            <a:spAutoFit/>
          </a:bodyPr>
          <a:lstStyle/>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Introductions (10 minutes)</a:t>
            </a:r>
          </a:p>
          <a:p>
            <a:pPr marL="342900" indent="-342900">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Break Out Activity (10 minutes)</a:t>
            </a:r>
          </a:p>
          <a:p>
            <a:pPr marL="342900" indent="-342900">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Report Out (5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Presentation &amp; Toolkit Walk-through (20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Discussion/Questions (10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Close &amp; Debrief (5 minutes)</a:t>
            </a:r>
          </a:p>
          <a:p>
            <a:pPr marL="457200" lvl="0" indent="-457200" rtl="0">
              <a:spcBef>
                <a:spcPts val="0"/>
              </a:spcBef>
              <a:spcAft>
                <a:spcPts val="0"/>
              </a:spcAft>
              <a:buClr>
                <a:schemeClr val="dk1"/>
              </a:buClr>
              <a:buSzPts val="1200"/>
              <a:buFont typeface="Arial" panose="020B0604020202020204" pitchFamily="34" charset="0"/>
              <a:buChar char="•"/>
            </a:pPr>
            <a:endParaRPr lang="en-US" sz="28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333611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ZOOM ETIQUETTE</a:t>
            </a:r>
            <a:endParaRPr sz="2400" b="1" i="0" u="none" strike="noStrike" cap="none" dirty="0">
              <a:solidFill>
                <a:srgbClr val="FFFFFF"/>
              </a:solidFill>
              <a:latin typeface="Lato"/>
              <a:ea typeface="Lato"/>
              <a:cs typeface="Lato"/>
              <a:sym typeface="Lato"/>
            </a:endParaRPr>
          </a:p>
        </p:txBody>
      </p:sp>
      <p:sp>
        <p:nvSpPr>
          <p:cNvPr id="111" name="Google Shape;111;p2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12" name="Google Shape;112;p26"/>
          <p:cNvSpPr/>
          <p:nvPr/>
        </p:nvSpPr>
        <p:spPr>
          <a:xfrm>
            <a:off x="539625" y="2387363"/>
            <a:ext cx="7920300" cy="65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6"/>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object 3">
            <a:extLst>
              <a:ext uri="{FF2B5EF4-FFF2-40B4-BE49-F238E27FC236}">
                <a16:creationId xmlns:a16="http://schemas.microsoft.com/office/drawing/2014/main" id="{554C8E4F-C72E-4BE2-8B57-986EDEC99643}"/>
              </a:ext>
            </a:extLst>
          </p:cNvPr>
          <p:cNvSpPr/>
          <p:nvPr/>
        </p:nvSpPr>
        <p:spPr>
          <a:xfrm>
            <a:off x="289180" y="4043934"/>
            <a:ext cx="5879591" cy="535495"/>
          </a:xfrm>
          <a:prstGeom prst="rect">
            <a:avLst/>
          </a:prstGeom>
          <a:blipFill>
            <a:blip r:embed="rId3" cstate="print"/>
            <a:stretch>
              <a:fillRect/>
            </a:stretch>
          </a:blipFill>
        </p:spPr>
        <p:txBody>
          <a:bodyPr wrap="square" lIns="0" tIns="0" rIns="0" bIns="0" rtlCol="0"/>
          <a:lstStyle/>
          <a:p>
            <a:endParaRPr sz="1350"/>
          </a:p>
        </p:txBody>
      </p:sp>
      <p:sp>
        <p:nvSpPr>
          <p:cNvPr id="13" name="object 4">
            <a:extLst>
              <a:ext uri="{FF2B5EF4-FFF2-40B4-BE49-F238E27FC236}">
                <a16:creationId xmlns:a16="http://schemas.microsoft.com/office/drawing/2014/main" id="{A7E9A8BA-EF84-4E42-8FDC-A363433D38F1}"/>
              </a:ext>
            </a:extLst>
          </p:cNvPr>
          <p:cNvSpPr/>
          <p:nvPr/>
        </p:nvSpPr>
        <p:spPr>
          <a:xfrm>
            <a:off x="3878199" y="1610488"/>
            <a:ext cx="2185987" cy="2061464"/>
          </a:xfrm>
          <a:prstGeom prst="rect">
            <a:avLst/>
          </a:prstGeom>
          <a:blipFill>
            <a:blip r:embed="rId4" cstate="print"/>
            <a:stretch>
              <a:fillRect/>
            </a:stretch>
          </a:blipFill>
        </p:spPr>
        <p:txBody>
          <a:bodyPr wrap="square" lIns="0" tIns="0" rIns="0" bIns="0" rtlCol="0"/>
          <a:lstStyle/>
          <a:p>
            <a:endParaRPr sz="1350"/>
          </a:p>
        </p:txBody>
      </p:sp>
      <p:sp>
        <p:nvSpPr>
          <p:cNvPr id="14" name="object 5">
            <a:extLst>
              <a:ext uri="{FF2B5EF4-FFF2-40B4-BE49-F238E27FC236}">
                <a16:creationId xmlns:a16="http://schemas.microsoft.com/office/drawing/2014/main" id="{459C55F5-2DCB-4041-9B59-F413DD607EE4}"/>
              </a:ext>
            </a:extLst>
          </p:cNvPr>
          <p:cNvSpPr/>
          <p:nvPr/>
        </p:nvSpPr>
        <p:spPr>
          <a:xfrm>
            <a:off x="165164" y="2076831"/>
            <a:ext cx="3356419" cy="1457896"/>
          </a:xfrm>
          <a:prstGeom prst="rect">
            <a:avLst/>
          </a:prstGeom>
          <a:blipFill>
            <a:blip r:embed="rId5" cstate="print"/>
            <a:stretch>
              <a:fillRect/>
            </a:stretch>
          </a:blipFill>
        </p:spPr>
        <p:txBody>
          <a:bodyPr wrap="square" lIns="0" tIns="0" rIns="0" bIns="0" rtlCol="0"/>
          <a:lstStyle/>
          <a:p>
            <a:endParaRPr sz="1350"/>
          </a:p>
        </p:txBody>
      </p:sp>
      <p:sp>
        <p:nvSpPr>
          <p:cNvPr id="16" name="TextBox 15">
            <a:extLst>
              <a:ext uri="{FF2B5EF4-FFF2-40B4-BE49-F238E27FC236}">
                <a16:creationId xmlns:a16="http://schemas.microsoft.com/office/drawing/2014/main" id="{D29902D1-ADB5-4E53-A264-ED498C1842CD}"/>
              </a:ext>
            </a:extLst>
          </p:cNvPr>
          <p:cNvSpPr txBox="1"/>
          <p:nvPr/>
        </p:nvSpPr>
        <p:spPr>
          <a:xfrm>
            <a:off x="6064186" y="1366393"/>
            <a:ext cx="2765665" cy="2862322"/>
          </a:xfrm>
          <a:prstGeom prst="rect">
            <a:avLst/>
          </a:prstGeom>
          <a:noFill/>
        </p:spPr>
        <p:txBody>
          <a:bodyPr wrap="square">
            <a:spAutoFit/>
          </a:bodyPr>
          <a:lstStyle/>
          <a:p>
            <a:pPr marL="514350" lvl="0" indent="-514350" rtl="0">
              <a:spcBef>
                <a:spcPts val="0"/>
              </a:spcBef>
              <a:spcAft>
                <a:spcPts val="0"/>
              </a:spcAft>
              <a:buClr>
                <a:schemeClr val="dk1"/>
              </a:buClr>
              <a:buSzPts val="1200"/>
              <a:buFont typeface="+mj-lt"/>
              <a:buAutoNum type="arabicPeriod"/>
            </a:pPr>
            <a:r>
              <a:rPr lang="en-US" sz="1800" dirty="0">
                <a:solidFill>
                  <a:schemeClr val="dk1"/>
                </a:solidFill>
                <a:latin typeface="Lato"/>
                <a:ea typeface="Lato"/>
                <a:cs typeface="Lato"/>
                <a:sym typeface="Lato"/>
              </a:rPr>
              <a:t>Keep yourself on mute when not speaking</a:t>
            </a:r>
          </a:p>
          <a:p>
            <a:pPr marL="514350" lvl="0" indent="-514350" rtl="0">
              <a:spcBef>
                <a:spcPts val="0"/>
              </a:spcBef>
              <a:spcAft>
                <a:spcPts val="0"/>
              </a:spcAft>
              <a:buClr>
                <a:schemeClr val="dk1"/>
              </a:buClr>
              <a:buSzPts val="1200"/>
              <a:buFont typeface="+mj-lt"/>
              <a:buAutoNum type="arabicPeriod"/>
            </a:pPr>
            <a:r>
              <a:rPr lang="en-US" sz="1800" dirty="0">
                <a:solidFill>
                  <a:schemeClr val="dk1"/>
                </a:solidFill>
                <a:latin typeface="Lato"/>
                <a:ea typeface="Lato"/>
                <a:cs typeface="Lato"/>
                <a:sym typeface="Lato"/>
              </a:rPr>
              <a:t>Share your video</a:t>
            </a:r>
          </a:p>
          <a:p>
            <a:pPr marL="514350" lvl="0" indent="-514350" rtl="0">
              <a:spcBef>
                <a:spcPts val="0"/>
              </a:spcBef>
              <a:spcAft>
                <a:spcPts val="0"/>
              </a:spcAft>
              <a:buClr>
                <a:schemeClr val="dk1"/>
              </a:buClr>
              <a:buSzPts val="1200"/>
              <a:buFont typeface="+mj-lt"/>
              <a:buAutoNum type="arabicPeriod"/>
            </a:pPr>
            <a:r>
              <a:rPr lang="en-US" sz="1800" dirty="0">
                <a:solidFill>
                  <a:schemeClr val="dk1"/>
                </a:solidFill>
                <a:latin typeface="Lato"/>
                <a:ea typeface="Lato"/>
                <a:cs typeface="Lato"/>
                <a:sym typeface="Lato"/>
              </a:rPr>
              <a:t>Snacks and lunch are okay!</a:t>
            </a:r>
          </a:p>
          <a:p>
            <a:pPr marL="514350" lvl="0" indent="-514350" rtl="0">
              <a:spcBef>
                <a:spcPts val="0"/>
              </a:spcBef>
              <a:spcAft>
                <a:spcPts val="0"/>
              </a:spcAft>
              <a:buClr>
                <a:schemeClr val="dk1"/>
              </a:buClr>
              <a:buSzPts val="1200"/>
              <a:buFont typeface="+mj-lt"/>
              <a:buAutoNum type="arabicPeriod"/>
            </a:pPr>
            <a:r>
              <a:rPr lang="en-US" sz="1800" dirty="0">
                <a:solidFill>
                  <a:schemeClr val="dk1"/>
                </a:solidFill>
                <a:latin typeface="Lato"/>
                <a:ea typeface="Lato"/>
                <a:cs typeface="Lato"/>
                <a:sym typeface="Lato"/>
              </a:rPr>
              <a:t>Take breaks when you need</a:t>
            </a:r>
          </a:p>
          <a:p>
            <a:pPr marL="514350" lvl="0" indent="-514350" rtl="0">
              <a:spcBef>
                <a:spcPts val="0"/>
              </a:spcBef>
              <a:spcAft>
                <a:spcPts val="0"/>
              </a:spcAft>
              <a:buClr>
                <a:schemeClr val="dk1"/>
              </a:buClr>
              <a:buSzPts val="1200"/>
              <a:buFont typeface="+mj-lt"/>
              <a:buAutoNum type="arabicPeriod"/>
            </a:pPr>
            <a:r>
              <a:rPr lang="en-US" sz="1800" dirty="0">
                <a:solidFill>
                  <a:schemeClr val="dk1"/>
                </a:solidFill>
                <a:latin typeface="Lato"/>
                <a:ea typeface="Lato"/>
                <a:cs typeface="Lato"/>
                <a:sym typeface="Lato"/>
              </a:rPr>
              <a:t>Respond to prompts and activities</a:t>
            </a:r>
          </a:p>
        </p:txBody>
      </p:sp>
    </p:spTree>
    <p:extLst>
      <p:ext uri="{BB962C8B-B14F-4D97-AF65-F5344CB8AC3E}">
        <p14:creationId xmlns:p14="http://schemas.microsoft.com/office/powerpoint/2010/main" val="86005437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11822</TotalTime>
  <Words>2571</Words>
  <Application>Microsoft Office PowerPoint</Application>
  <PresentationFormat>On-screen Show (16:9)</PresentationFormat>
  <Paragraphs>282</Paragraphs>
  <Slides>34</Slides>
  <Notes>34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Lato</vt:lpstr>
      <vt:lpstr>OpenSans</vt:lpstr>
      <vt:lpstr>Times New Roman</vt:lpstr>
      <vt:lpstr>Symbol</vt:lpstr>
      <vt:lpstr>Calibri</vt:lpstr>
      <vt:lpstr>Archivo Black</vt:lpstr>
      <vt:lpstr>Open Sans Semibold</vt:lpstr>
      <vt:lpstr>Ebrima</vt:lpstr>
      <vt:lpstr>Lato Black</vt:lpstr>
      <vt:lpstr>Arial</vt:lpstr>
      <vt:lpstr>Open Sans</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perception and decision-making</vt:lpstr>
      <vt:lpstr>Communicating risk</vt:lpstr>
      <vt:lpstr>COVID-19 vaccine risk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nurseledcare.org/toolkit</vt:lpstr>
      <vt:lpstr>Please submit questions through this Google Form. We will address them during the live sessions.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Deepa Mankikar</dc:creator>
  <cp:lastModifiedBy>Deepa Mankikar</cp:lastModifiedBy>
  <cp:revision>66</cp:revision>
  <cp:lastPrinted>2021-10-07T12:57:36Z</cp:lastPrinted>
  <dcterms:modified xsi:type="dcterms:W3CDTF">2021-10-14T15:50:51Z</dcterms:modified>
</cp:coreProperties>
</file>